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82"/>
  </p:notesMasterIdLst>
  <p:sldIdLst>
    <p:sldId id="256" r:id="rId2"/>
    <p:sldId id="257" r:id="rId3"/>
    <p:sldId id="258" r:id="rId4"/>
    <p:sldId id="326" r:id="rId5"/>
    <p:sldId id="327" r:id="rId6"/>
    <p:sldId id="330" r:id="rId7"/>
    <p:sldId id="333" r:id="rId8"/>
    <p:sldId id="341" r:id="rId9"/>
    <p:sldId id="334" r:id="rId10"/>
    <p:sldId id="335" r:id="rId11"/>
    <p:sldId id="336" r:id="rId12"/>
    <p:sldId id="337" r:id="rId13"/>
    <p:sldId id="33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6" r:id="rId39"/>
    <p:sldId id="283" r:id="rId40"/>
    <p:sldId id="284" r:id="rId41"/>
    <p:sldId id="285" r:id="rId42"/>
    <p:sldId id="287" r:id="rId43"/>
    <p:sldId id="288" r:id="rId44"/>
    <p:sldId id="289" r:id="rId45"/>
    <p:sldId id="290" r:id="rId46"/>
    <p:sldId id="293" r:id="rId47"/>
    <p:sldId id="294" r:id="rId48"/>
    <p:sldId id="291" r:id="rId49"/>
    <p:sldId id="342" r:id="rId50"/>
    <p:sldId id="343" r:id="rId51"/>
    <p:sldId id="292" r:id="rId52"/>
    <p:sldId id="344" r:id="rId53"/>
    <p:sldId id="345" r:id="rId54"/>
    <p:sldId id="346" r:id="rId55"/>
    <p:sldId id="347" r:id="rId56"/>
    <p:sldId id="295" r:id="rId57"/>
    <p:sldId id="301" r:id="rId58"/>
    <p:sldId id="296" r:id="rId59"/>
    <p:sldId id="302" r:id="rId60"/>
    <p:sldId id="303" r:id="rId61"/>
    <p:sldId id="298" r:id="rId62"/>
    <p:sldId id="299" r:id="rId63"/>
    <p:sldId id="300" r:id="rId64"/>
    <p:sldId id="304" r:id="rId65"/>
    <p:sldId id="305" r:id="rId66"/>
    <p:sldId id="306" r:id="rId67"/>
    <p:sldId id="310" r:id="rId68"/>
    <p:sldId id="311" r:id="rId69"/>
    <p:sldId id="312" r:id="rId70"/>
    <p:sldId id="313" r:id="rId71"/>
    <p:sldId id="314" r:id="rId72"/>
    <p:sldId id="315" r:id="rId73"/>
    <p:sldId id="316" r:id="rId74"/>
    <p:sldId id="317" r:id="rId75"/>
    <p:sldId id="318" r:id="rId76"/>
    <p:sldId id="319" r:id="rId77"/>
    <p:sldId id="320" r:id="rId78"/>
    <p:sldId id="325" r:id="rId79"/>
    <p:sldId id="322" r:id="rId80"/>
    <p:sldId id="340" r:id="rId8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6600FF"/>
    <a:srgbClr val="000066"/>
    <a:srgbClr val="182334"/>
    <a:srgbClr val="384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88" autoAdjust="0"/>
    <p:restoredTop sz="94660"/>
  </p:normalViewPr>
  <p:slideViewPr>
    <p:cSldViewPr>
      <p:cViewPr varScale="1">
        <p:scale>
          <a:sx n="48" d="100"/>
          <a:sy n="48" d="100"/>
        </p:scale>
        <p:origin x="-590" y="-6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gif"/></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F2BE02-2E09-4D35-A8AA-4E997CC42BB2}" type="doc">
      <dgm:prSet loTypeId="urn:microsoft.com/office/officeart/2005/8/layout/hierarchy4" loCatId="hierarchy" qsTypeId="urn:microsoft.com/office/officeart/2005/8/quickstyle/simple1#1" qsCatId="simple" csTypeId="urn:microsoft.com/office/officeart/2005/8/colors/accent1_2#1" csCatId="accent1" phldr="1"/>
      <dgm:spPr/>
      <dgm:t>
        <a:bodyPr/>
        <a:lstStyle/>
        <a:p>
          <a:endParaRPr lang="ru-RU"/>
        </a:p>
      </dgm:t>
    </dgm:pt>
    <dgm:pt modelId="{AAE8FDB2-F09C-4623-8D33-52DE9B08B2C4}">
      <dgm:prSet phldrT="[Текст]"/>
      <dgm:spPr>
        <a:solidFill>
          <a:srgbClr val="9D053B"/>
        </a:solidFill>
      </dgm:spPr>
      <dgm:t>
        <a:bodyPr/>
        <a:lstStyle/>
        <a:p>
          <a:r>
            <a:rPr lang="ru-RU" dirty="0" smtClean="0">
              <a:latin typeface="Cambria" pitchFamily="18" charset="0"/>
            </a:rPr>
            <a:t>Планируемый</a:t>
          </a:r>
        </a:p>
        <a:p>
          <a:r>
            <a:rPr lang="ru-RU" dirty="0" smtClean="0">
              <a:latin typeface="Cambria" pitchFamily="18" charset="0"/>
            </a:rPr>
            <a:t>результат</a:t>
          </a:r>
          <a:endParaRPr lang="ru-RU" dirty="0">
            <a:latin typeface="Cambria" pitchFamily="18" charset="0"/>
          </a:endParaRPr>
        </a:p>
      </dgm:t>
    </dgm:pt>
    <dgm:pt modelId="{15A48DAF-7E26-42A8-BF86-1D692D5121FE}" type="parTrans" cxnId="{17842C81-1F6F-457F-9C31-B4D433A922F4}">
      <dgm:prSet/>
      <dgm:spPr/>
      <dgm:t>
        <a:bodyPr/>
        <a:lstStyle/>
        <a:p>
          <a:endParaRPr lang="ru-RU"/>
        </a:p>
      </dgm:t>
    </dgm:pt>
    <dgm:pt modelId="{AAA01F0A-EF8D-4AC5-99B3-66536CEFFEF5}" type="sibTrans" cxnId="{17842C81-1F6F-457F-9C31-B4D433A922F4}">
      <dgm:prSet/>
      <dgm:spPr/>
      <dgm:t>
        <a:bodyPr/>
        <a:lstStyle/>
        <a:p>
          <a:endParaRPr lang="ru-RU" dirty="0"/>
        </a:p>
      </dgm:t>
    </dgm:pt>
    <dgm:pt modelId="{4BF45BF8-86EB-44D5-8880-68765C96AA58}" type="pres">
      <dgm:prSet presAssocID="{48F2BE02-2E09-4D35-A8AA-4E997CC42BB2}" presName="Name0" presStyleCnt="0">
        <dgm:presLayoutVars>
          <dgm:chPref val="1"/>
          <dgm:dir/>
          <dgm:animOne val="branch"/>
          <dgm:animLvl val="lvl"/>
          <dgm:resizeHandles/>
        </dgm:presLayoutVars>
      </dgm:prSet>
      <dgm:spPr/>
      <dgm:t>
        <a:bodyPr/>
        <a:lstStyle/>
        <a:p>
          <a:endParaRPr lang="ru-RU"/>
        </a:p>
      </dgm:t>
    </dgm:pt>
    <dgm:pt modelId="{BD60ED7D-A271-41ED-B76C-E6743071E0F7}" type="pres">
      <dgm:prSet presAssocID="{AAE8FDB2-F09C-4623-8D33-52DE9B08B2C4}" presName="vertOne" presStyleCnt="0"/>
      <dgm:spPr/>
    </dgm:pt>
    <dgm:pt modelId="{53BC2F75-986E-4119-B243-12E17C7ED4C7}" type="pres">
      <dgm:prSet presAssocID="{AAE8FDB2-F09C-4623-8D33-52DE9B08B2C4}" presName="txOne" presStyleLbl="node0" presStyleIdx="0" presStyleCnt="1" custLinFactNeighborX="-1904" custLinFactNeighborY="20000">
        <dgm:presLayoutVars>
          <dgm:chPref val="3"/>
        </dgm:presLayoutVars>
      </dgm:prSet>
      <dgm:spPr/>
      <dgm:t>
        <a:bodyPr/>
        <a:lstStyle/>
        <a:p>
          <a:endParaRPr lang="ru-RU"/>
        </a:p>
      </dgm:t>
    </dgm:pt>
    <dgm:pt modelId="{A0F21522-3E1E-4DB6-98A9-DC05F07E7A61}" type="pres">
      <dgm:prSet presAssocID="{AAE8FDB2-F09C-4623-8D33-52DE9B08B2C4}" presName="horzOne" presStyleCnt="0"/>
      <dgm:spPr/>
    </dgm:pt>
  </dgm:ptLst>
  <dgm:cxnLst>
    <dgm:cxn modelId="{A2A521B5-804F-41A9-813F-C3B0BF4C137E}" type="presOf" srcId="{48F2BE02-2E09-4D35-A8AA-4E997CC42BB2}" destId="{4BF45BF8-86EB-44D5-8880-68765C96AA58}" srcOrd="0" destOrd="0" presId="urn:microsoft.com/office/officeart/2005/8/layout/hierarchy4"/>
    <dgm:cxn modelId="{BD924001-28A2-4427-B36A-313D3CFE2501}" type="presOf" srcId="{AAE8FDB2-F09C-4623-8D33-52DE9B08B2C4}" destId="{53BC2F75-986E-4119-B243-12E17C7ED4C7}" srcOrd="0" destOrd="0" presId="urn:microsoft.com/office/officeart/2005/8/layout/hierarchy4"/>
    <dgm:cxn modelId="{17842C81-1F6F-457F-9C31-B4D433A922F4}" srcId="{48F2BE02-2E09-4D35-A8AA-4E997CC42BB2}" destId="{AAE8FDB2-F09C-4623-8D33-52DE9B08B2C4}" srcOrd="0" destOrd="0" parTransId="{15A48DAF-7E26-42A8-BF86-1D692D5121FE}" sibTransId="{AAA01F0A-EF8D-4AC5-99B3-66536CEFFEF5}"/>
    <dgm:cxn modelId="{4B1FA09E-5901-4A7D-89F6-83786FDA8DE0}" type="presParOf" srcId="{4BF45BF8-86EB-44D5-8880-68765C96AA58}" destId="{BD60ED7D-A271-41ED-B76C-E6743071E0F7}" srcOrd="0" destOrd="0" presId="urn:microsoft.com/office/officeart/2005/8/layout/hierarchy4"/>
    <dgm:cxn modelId="{1BE010D6-D168-4224-836E-00B40619AC72}" type="presParOf" srcId="{BD60ED7D-A271-41ED-B76C-E6743071E0F7}" destId="{53BC2F75-986E-4119-B243-12E17C7ED4C7}" srcOrd="0" destOrd="0" presId="urn:microsoft.com/office/officeart/2005/8/layout/hierarchy4"/>
    <dgm:cxn modelId="{9065B515-D34C-45D8-929C-3A8004D75E22}" type="presParOf" srcId="{BD60ED7D-A271-41ED-B76C-E6743071E0F7}" destId="{A0F21522-3E1E-4DB6-98A9-DC05F07E7A61}"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9A8876-A163-47A9-B016-620BF44E7F4B}" type="doc">
      <dgm:prSet loTypeId="urn:microsoft.com/office/officeart/2005/8/layout/vList3#1" loCatId="list" qsTypeId="urn:microsoft.com/office/officeart/2005/8/quickstyle/simple1#2" qsCatId="simple" csTypeId="urn:microsoft.com/office/officeart/2005/8/colors/accent1_2#2" csCatId="accent1" phldr="1"/>
      <dgm:spPr/>
    </dgm:pt>
    <dgm:pt modelId="{A47C44C7-2E14-40FC-9CFD-1B83C879F0CB}">
      <dgm:prSet phldrT="[Текст]" custT="1"/>
      <dgm:spPr>
        <a:solidFill>
          <a:schemeClr val="accent3">
            <a:lumMod val="75000"/>
          </a:schemeClr>
        </a:solidFill>
      </dgm:spPr>
      <dgm:t>
        <a:bodyPr/>
        <a:lstStyle/>
        <a:p>
          <a:r>
            <a:rPr lang="ru-RU" sz="2400" b="1" dirty="0" smtClean="0">
              <a:latin typeface="Cambria" pitchFamily="18" charset="0"/>
            </a:rPr>
            <a:t>Личность</a:t>
          </a:r>
          <a:endParaRPr lang="ru-RU" sz="2400" b="1" dirty="0">
            <a:latin typeface="Cambria" pitchFamily="18" charset="0"/>
          </a:endParaRPr>
        </a:p>
      </dgm:t>
    </dgm:pt>
    <dgm:pt modelId="{0B91C415-E08A-4546-8D18-79698C41C2B6}" type="parTrans" cxnId="{4A6724B3-12DB-41BD-9970-7D276E631FDA}">
      <dgm:prSet/>
      <dgm:spPr/>
      <dgm:t>
        <a:bodyPr/>
        <a:lstStyle/>
        <a:p>
          <a:endParaRPr lang="ru-RU"/>
        </a:p>
      </dgm:t>
    </dgm:pt>
    <dgm:pt modelId="{9C0EA8BB-7CA1-4096-8EFC-BFACBF38F556}" type="sibTrans" cxnId="{4A6724B3-12DB-41BD-9970-7D276E631FDA}">
      <dgm:prSet/>
      <dgm:spPr/>
      <dgm:t>
        <a:bodyPr/>
        <a:lstStyle/>
        <a:p>
          <a:endParaRPr lang="ru-RU"/>
        </a:p>
      </dgm:t>
    </dgm:pt>
    <dgm:pt modelId="{0C00101E-9E50-470F-8BC2-407C375E1AD8}">
      <dgm:prSet phldrT="[Текст]" custT="1"/>
      <dgm:spPr>
        <a:solidFill>
          <a:schemeClr val="accent3">
            <a:lumMod val="75000"/>
          </a:schemeClr>
        </a:solidFill>
      </dgm:spPr>
      <dgm:t>
        <a:bodyPr/>
        <a:lstStyle/>
        <a:p>
          <a:r>
            <a:rPr lang="ru-RU" sz="2800" b="1" dirty="0" smtClean="0">
              <a:latin typeface="Cambria" pitchFamily="18" charset="0"/>
            </a:rPr>
            <a:t>        </a:t>
          </a:r>
          <a:r>
            <a:rPr lang="ru-RU" sz="2400" b="1" dirty="0" smtClean="0">
              <a:latin typeface="Cambria" pitchFamily="18" charset="0"/>
            </a:rPr>
            <a:t>Деятельность</a:t>
          </a:r>
          <a:endParaRPr lang="ru-RU" sz="2400" b="1" dirty="0">
            <a:latin typeface="Cambria" pitchFamily="18" charset="0"/>
          </a:endParaRPr>
        </a:p>
      </dgm:t>
    </dgm:pt>
    <dgm:pt modelId="{5635659F-9F50-4868-A2BC-639ACBC08173}" type="parTrans" cxnId="{4DC505A9-3EAF-48A6-BB3E-EE497C88AA7B}">
      <dgm:prSet/>
      <dgm:spPr/>
      <dgm:t>
        <a:bodyPr/>
        <a:lstStyle/>
        <a:p>
          <a:endParaRPr lang="ru-RU"/>
        </a:p>
      </dgm:t>
    </dgm:pt>
    <dgm:pt modelId="{EAF69F4B-3C04-4A3B-9A90-D316171D53A1}" type="sibTrans" cxnId="{4DC505A9-3EAF-48A6-BB3E-EE497C88AA7B}">
      <dgm:prSet/>
      <dgm:spPr/>
      <dgm:t>
        <a:bodyPr/>
        <a:lstStyle/>
        <a:p>
          <a:endParaRPr lang="ru-RU"/>
        </a:p>
      </dgm:t>
    </dgm:pt>
    <dgm:pt modelId="{F6D16486-93C1-491F-8D65-6FFB6961DA5A}" type="pres">
      <dgm:prSet presAssocID="{4D9A8876-A163-47A9-B016-620BF44E7F4B}" presName="linearFlow" presStyleCnt="0">
        <dgm:presLayoutVars>
          <dgm:dir/>
          <dgm:resizeHandles val="exact"/>
        </dgm:presLayoutVars>
      </dgm:prSet>
      <dgm:spPr/>
    </dgm:pt>
    <dgm:pt modelId="{792F3D43-113B-4D73-8B0F-B75F76366DFA}" type="pres">
      <dgm:prSet presAssocID="{A47C44C7-2E14-40FC-9CFD-1B83C879F0CB}" presName="composite" presStyleCnt="0"/>
      <dgm:spPr/>
    </dgm:pt>
    <dgm:pt modelId="{74E907D0-8038-4894-9C61-2762FD098D74}" type="pres">
      <dgm:prSet presAssocID="{A47C44C7-2E14-40FC-9CFD-1B83C879F0CB}" presName="imgShp" presStyleLbl="fgImgPlace1" presStyleIdx="0" presStyleCnt="2" custLinFactNeighborX="-4961" custLinFactNeighborY="-139"/>
      <dgm:spPr>
        <a:blipFill rotWithShape="0">
          <a:blip xmlns:r="http://schemas.openxmlformats.org/officeDocument/2006/relationships" r:embed="rId1"/>
          <a:stretch>
            <a:fillRect/>
          </a:stretch>
        </a:blipFill>
      </dgm:spPr>
      <dgm:t>
        <a:bodyPr/>
        <a:lstStyle/>
        <a:p>
          <a:endParaRPr lang="ru-RU"/>
        </a:p>
      </dgm:t>
    </dgm:pt>
    <dgm:pt modelId="{E75541B0-14E1-40F2-AED6-4B8A41F3D4A0}" type="pres">
      <dgm:prSet presAssocID="{A47C44C7-2E14-40FC-9CFD-1B83C879F0CB}" presName="txShp" presStyleLbl="node1" presStyleIdx="0" presStyleCnt="2" custScaleX="140438" custLinFactNeighborX="-731" custLinFactNeighborY="-3542">
        <dgm:presLayoutVars>
          <dgm:bulletEnabled val="1"/>
        </dgm:presLayoutVars>
      </dgm:prSet>
      <dgm:spPr/>
      <dgm:t>
        <a:bodyPr/>
        <a:lstStyle/>
        <a:p>
          <a:endParaRPr lang="ru-RU"/>
        </a:p>
      </dgm:t>
    </dgm:pt>
    <dgm:pt modelId="{7EE72B7B-8482-4EC8-B4CD-18A73811855D}" type="pres">
      <dgm:prSet presAssocID="{9C0EA8BB-7CA1-4096-8EFC-BFACBF38F556}" presName="spacing" presStyleCnt="0"/>
      <dgm:spPr/>
    </dgm:pt>
    <dgm:pt modelId="{FA605FD9-1681-4ECB-95F6-A2B34B59A64F}" type="pres">
      <dgm:prSet presAssocID="{0C00101E-9E50-470F-8BC2-407C375E1AD8}" presName="composite" presStyleCnt="0"/>
      <dgm:spPr/>
    </dgm:pt>
    <dgm:pt modelId="{147B5EA0-EBF8-4A2E-8F1A-86A93A084D07}" type="pres">
      <dgm:prSet presAssocID="{0C00101E-9E50-470F-8BC2-407C375E1AD8}" presName="imgShp" presStyleLbl="fgImgPlace1" presStyleIdx="1" presStyleCnt="2" custLinFactNeighborX="-48801" custLinFactNeighborY="931"/>
      <dgm:spPr>
        <a:blipFill rotWithShape="0">
          <a:blip xmlns:r="http://schemas.openxmlformats.org/officeDocument/2006/relationships" r:embed="rId2"/>
          <a:stretch>
            <a:fillRect/>
          </a:stretch>
        </a:blipFill>
      </dgm:spPr>
    </dgm:pt>
    <dgm:pt modelId="{426163AB-356E-4459-9313-FABC13E4ED06}" type="pres">
      <dgm:prSet presAssocID="{0C00101E-9E50-470F-8BC2-407C375E1AD8}" presName="txShp" presStyleLbl="node1" presStyleIdx="1" presStyleCnt="2" custScaleX="150376">
        <dgm:presLayoutVars>
          <dgm:bulletEnabled val="1"/>
        </dgm:presLayoutVars>
      </dgm:prSet>
      <dgm:spPr/>
      <dgm:t>
        <a:bodyPr/>
        <a:lstStyle/>
        <a:p>
          <a:endParaRPr lang="ru-RU"/>
        </a:p>
      </dgm:t>
    </dgm:pt>
  </dgm:ptLst>
  <dgm:cxnLst>
    <dgm:cxn modelId="{8F9A5AF0-EF8C-416F-87F3-E4F2599C4D32}" type="presOf" srcId="{4D9A8876-A163-47A9-B016-620BF44E7F4B}" destId="{F6D16486-93C1-491F-8D65-6FFB6961DA5A}" srcOrd="0" destOrd="0" presId="urn:microsoft.com/office/officeart/2005/8/layout/vList3#1"/>
    <dgm:cxn modelId="{4DC505A9-3EAF-48A6-BB3E-EE497C88AA7B}" srcId="{4D9A8876-A163-47A9-B016-620BF44E7F4B}" destId="{0C00101E-9E50-470F-8BC2-407C375E1AD8}" srcOrd="1" destOrd="0" parTransId="{5635659F-9F50-4868-A2BC-639ACBC08173}" sibTransId="{EAF69F4B-3C04-4A3B-9A90-D316171D53A1}"/>
    <dgm:cxn modelId="{4A6724B3-12DB-41BD-9970-7D276E631FDA}" srcId="{4D9A8876-A163-47A9-B016-620BF44E7F4B}" destId="{A47C44C7-2E14-40FC-9CFD-1B83C879F0CB}" srcOrd="0" destOrd="0" parTransId="{0B91C415-E08A-4546-8D18-79698C41C2B6}" sibTransId="{9C0EA8BB-7CA1-4096-8EFC-BFACBF38F556}"/>
    <dgm:cxn modelId="{F51CBA2C-E5B7-474A-B7D4-2A662E3CC731}" type="presOf" srcId="{0C00101E-9E50-470F-8BC2-407C375E1AD8}" destId="{426163AB-356E-4459-9313-FABC13E4ED06}" srcOrd="0" destOrd="0" presId="urn:microsoft.com/office/officeart/2005/8/layout/vList3#1"/>
    <dgm:cxn modelId="{0B00E3A7-5366-4F38-A463-34543315AE24}" type="presOf" srcId="{A47C44C7-2E14-40FC-9CFD-1B83C879F0CB}" destId="{E75541B0-14E1-40F2-AED6-4B8A41F3D4A0}" srcOrd="0" destOrd="0" presId="urn:microsoft.com/office/officeart/2005/8/layout/vList3#1"/>
    <dgm:cxn modelId="{A3FE87A3-3D68-410B-93D7-C45B2F56F89F}" type="presParOf" srcId="{F6D16486-93C1-491F-8D65-6FFB6961DA5A}" destId="{792F3D43-113B-4D73-8B0F-B75F76366DFA}" srcOrd="0" destOrd="0" presId="urn:microsoft.com/office/officeart/2005/8/layout/vList3#1"/>
    <dgm:cxn modelId="{DE11F1AF-CB67-43BC-A496-723C94670542}" type="presParOf" srcId="{792F3D43-113B-4D73-8B0F-B75F76366DFA}" destId="{74E907D0-8038-4894-9C61-2762FD098D74}" srcOrd="0" destOrd="0" presId="urn:microsoft.com/office/officeart/2005/8/layout/vList3#1"/>
    <dgm:cxn modelId="{A43E34C0-FB59-444A-8F03-78B44E357EF9}" type="presParOf" srcId="{792F3D43-113B-4D73-8B0F-B75F76366DFA}" destId="{E75541B0-14E1-40F2-AED6-4B8A41F3D4A0}" srcOrd="1" destOrd="0" presId="urn:microsoft.com/office/officeart/2005/8/layout/vList3#1"/>
    <dgm:cxn modelId="{D4884094-E8F3-4D7A-A7CB-64C8C19BFDD7}" type="presParOf" srcId="{F6D16486-93C1-491F-8D65-6FFB6961DA5A}" destId="{7EE72B7B-8482-4EC8-B4CD-18A73811855D}" srcOrd="1" destOrd="0" presId="urn:microsoft.com/office/officeart/2005/8/layout/vList3#1"/>
    <dgm:cxn modelId="{B4E39C48-F9C4-4657-9B7E-8B9EC36604B6}" type="presParOf" srcId="{F6D16486-93C1-491F-8D65-6FFB6961DA5A}" destId="{FA605FD9-1681-4ECB-95F6-A2B34B59A64F}" srcOrd="2" destOrd="0" presId="urn:microsoft.com/office/officeart/2005/8/layout/vList3#1"/>
    <dgm:cxn modelId="{9BC61C2B-F4DD-46E6-8818-B3930A00263E}" type="presParOf" srcId="{FA605FD9-1681-4ECB-95F6-A2B34B59A64F}" destId="{147B5EA0-EBF8-4A2E-8F1A-86A93A084D07}" srcOrd="0" destOrd="0" presId="urn:microsoft.com/office/officeart/2005/8/layout/vList3#1"/>
    <dgm:cxn modelId="{58EA2009-2134-4F61-A21C-F9F2D95C45B6}" type="presParOf" srcId="{FA605FD9-1681-4ECB-95F6-A2B34B59A64F}" destId="{426163AB-356E-4459-9313-FABC13E4ED06}" srcOrd="1" destOrd="0" presId="urn:microsoft.com/office/officeart/2005/8/layout/vList3#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F1EA01-605F-4873-8E58-C48B7AED6D44}" type="doc">
      <dgm:prSet loTypeId="urn:microsoft.com/office/officeart/2005/8/layout/orgChart1" loCatId="hierarchy" qsTypeId="urn:microsoft.com/office/officeart/2005/8/quickstyle/simple1" qsCatId="simple" csTypeId="urn:microsoft.com/office/officeart/2005/8/colors/accent1_2" csCatId="accent1" phldr="1"/>
      <dgm:spPr/>
    </dgm:pt>
    <dgm:pt modelId="{B13459DC-18E0-4E83-85AA-505BE02310CD}">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smtClean="0">
              <a:ln>
                <a:noFill/>
              </a:ln>
              <a:solidFill>
                <a:schemeClr val="tx1"/>
              </a:solidFill>
              <a:effectLst/>
              <a:latin typeface="Arial" charset="0"/>
              <a:cs typeface="Arial" charset="0"/>
            </a:rPr>
            <a:t>кейсы</a:t>
          </a:r>
        </a:p>
      </dgm:t>
    </dgm:pt>
    <dgm:pt modelId="{6CE08883-FD93-401A-8F2B-C297EE2FEC46}" type="parTrans" cxnId="{55346A15-4EF2-42AD-B009-F12B0D8F4577}">
      <dgm:prSet/>
      <dgm:spPr/>
      <dgm:t>
        <a:bodyPr/>
        <a:lstStyle/>
        <a:p>
          <a:endParaRPr lang="ru-RU"/>
        </a:p>
      </dgm:t>
    </dgm:pt>
    <dgm:pt modelId="{A9A63EAB-0190-4A8C-A8D5-B51161BDBE91}" type="sibTrans" cxnId="{55346A15-4EF2-42AD-B009-F12B0D8F4577}">
      <dgm:prSet/>
      <dgm:spPr/>
      <dgm:t>
        <a:bodyPr/>
        <a:lstStyle/>
        <a:p>
          <a:endParaRPr lang="ru-RU"/>
        </a:p>
      </dgm:t>
    </dgm:pt>
    <dgm:pt modelId="{F536C27B-381E-4A14-A863-C81447417E9B}">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sng" strike="noStrike" cap="none" normalizeH="0" baseline="0" dirty="0" smtClean="0">
              <a:ln>
                <a:noFill/>
              </a:ln>
              <a:solidFill>
                <a:schemeClr val="tx1"/>
              </a:solidFill>
              <a:effectLst/>
              <a:latin typeface="Arial" charset="0"/>
              <a:cs typeface="Arial" charset="0"/>
            </a:rPr>
            <a:t>«полевые»</a:t>
          </a:r>
          <a:r>
            <a:rPr kumimoji="0" lang="ru-RU" altLang="ru-RU" b="1" i="0" u="none" strike="noStrike" cap="none" normalizeH="0" baseline="0" dirty="0" smtClean="0">
              <a:ln>
                <a:noFill/>
              </a:ln>
              <a:solidFill>
                <a:schemeClr val="tx1"/>
              </a:solidFill>
              <a:effectLst/>
              <a:latin typeface="Arial" charset="0"/>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(основанные на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фактах из реальной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жизни)</a:t>
          </a:r>
          <a:r>
            <a:rPr kumimoji="0" lang="ru-RU" altLang="ru-RU" b="0" i="0" u="none" strike="noStrike" cap="none" normalizeH="0" baseline="0" dirty="0" smtClean="0">
              <a:ln>
                <a:noFill/>
              </a:ln>
              <a:solidFill>
                <a:schemeClr val="tx1"/>
              </a:solidFill>
              <a:effectLst/>
              <a:latin typeface="Arial" charset="0"/>
              <a:cs typeface="Arial" charset="0"/>
            </a:rPr>
            <a:t> </a:t>
          </a:r>
        </a:p>
      </dgm:t>
    </dgm:pt>
    <dgm:pt modelId="{491A0ED0-04C3-4833-A06A-CD004CA36342}" type="parTrans" cxnId="{D7F35893-B544-4161-84F4-C9459B7D2491}">
      <dgm:prSet/>
      <dgm:spPr/>
      <dgm:t>
        <a:bodyPr/>
        <a:lstStyle/>
        <a:p>
          <a:endParaRPr lang="ru-RU"/>
        </a:p>
      </dgm:t>
    </dgm:pt>
    <dgm:pt modelId="{1C4A03D4-32C5-4151-BB27-D12F8DFDD72D}" type="sibTrans" cxnId="{D7F35893-B544-4161-84F4-C9459B7D2491}">
      <dgm:prSet/>
      <dgm:spPr/>
      <dgm:t>
        <a:bodyPr/>
        <a:lstStyle/>
        <a:p>
          <a:endParaRPr lang="ru-RU"/>
        </a:p>
      </dgm:t>
    </dgm:pt>
    <dgm:pt modelId="{6B69ED30-EFF6-46A4-AEC7-AAB479696271}">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sng" strike="noStrike" cap="none" normalizeH="0" baseline="0" dirty="0" smtClean="0">
              <a:ln>
                <a:noFill/>
              </a:ln>
              <a:solidFill>
                <a:schemeClr val="tx1"/>
              </a:solidFill>
              <a:effectLst/>
              <a:latin typeface="Arial" charset="0"/>
              <a:cs typeface="Arial" charset="0"/>
            </a:rPr>
            <a:t>«кабинетные»</a:t>
          </a:r>
          <a:r>
            <a:rPr kumimoji="0" lang="ru-RU" altLang="ru-RU" b="1" i="0" u="none" strike="noStrike" cap="none" normalizeH="0" baseline="0" dirty="0" smtClean="0">
              <a:ln>
                <a:noFill/>
              </a:ln>
              <a:solidFill>
                <a:schemeClr val="tx1"/>
              </a:solidFill>
              <a:effectLst/>
              <a:latin typeface="Arial" charset="0"/>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(источники носят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формальный характер,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а кейс готовится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за рабочим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столом преподавателя).</a:t>
          </a:r>
          <a:r>
            <a:rPr kumimoji="0" lang="ru-RU" altLang="ru-RU" b="0" i="0" u="none" strike="noStrike" cap="none" normalizeH="0" baseline="0" dirty="0" smtClean="0">
              <a:ln>
                <a:noFill/>
              </a:ln>
              <a:solidFill>
                <a:schemeClr val="tx1"/>
              </a:solidFill>
              <a:effectLst/>
              <a:latin typeface="Arial" charset="0"/>
              <a:cs typeface="Arial" charset="0"/>
            </a:rPr>
            <a:t> </a:t>
          </a:r>
        </a:p>
      </dgm:t>
    </dgm:pt>
    <dgm:pt modelId="{957A539B-A8DC-4193-B1F2-5D3AF408F43F}" type="parTrans" cxnId="{AFF345B5-1722-41E7-986F-80F058AEB543}">
      <dgm:prSet/>
      <dgm:spPr/>
      <dgm:t>
        <a:bodyPr/>
        <a:lstStyle/>
        <a:p>
          <a:endParaRPr lang="ru-RU"/>
        </a:p>
      </dgm:t>
    </dgm:pt>
    <dgm:pt modelId="{A018EECE-160A-4903-A8C3-AA9C3B70D8F6}" type="sibTrans" cxnId="{AFF345B5-1722-41E7-986F-80F058AEB543}">
      <dgm:prSet/>
      <dgm:spPr/>
      <dgm:t>
        <a:bodyPr/>
        <a:lstStyle/>
        <a:p>
          <a:endParaRPr lang="ru-RU"/>
        </a:p>
      </dgm:t>
    </dgm:pt>
    <dgm:pt modelId="{34E00B69-6DE0-41DC-B71E-D00AB679ABAA}" type="pres">
      <dgm:prSet presAssocID="{71F1EA01-605F-4873-8E58-C48B7AED6D44}" presName="hierChild1" presStyleCnt="0">
        <dgm:presLayoutVars>
          <dgm:orgChart val="1"/>
          <dgm:chPref val="1"/>
          <dgm:dir/>
          <dgm:animOne val="branch"/>
          <dgm:animLvl val="lvl"/>
          <dgm:resizeHandles/>
        </dgm:presLayoutVars>
      </dgm:prSet>
      <dgm:spPr/>
    </dgm:pt>
    <dgm:pt modelId="{790C71C0-7F3D-4FA4-A687-8F0894CA306E}" type="pres">
      <dgm:prSet presAssocID="{B13459DC-18E0-4E83-85AA-505BE02310CD}" presName="hierRoot1" presStyleCnt="0">
        <dgm:presLayoutVars>
          <dgm:hierBranch/>
        </dgm:presLayoutVars>
      </dgm:prSet>
      <dgm:spPr/>
    </dgm:pt>
    <dgm:pt modelId="{D1B561FF-07AA-467E-809F-A1A5CA745964}" type="pres">
      <dgm:prSet presAssocID="{B13459DC-18E0-4E83-85AA-505BE02310CD}" presName="rootComposite1" presStyleCnt="0"/>
      <dgm:spPr/>
    </dgm:pt>
    <dgm:pt modelId="{8075766E-0290-412B-A79F-A7541D8FB04B}" type="pres">
      <dgm:prSet presAssocID="{B13459DC-18E0-4E83-85AA-505BE02310CD}" presName="rootText1" presStyleLbl="node0" presStyleIdx="0" presStyleCnt="1">
        <dgm:presLayoutVars>
          <dgm:chPref val="3"/>
        </dgm:presLayoutVars>
      </dgm:prSet>
      <dgm:spPr/>
      <dgm:t>
        <a:bodyPr/>
        <a:lstStyle/>
        <a:p>
          <a:endParaRPr lang="ru-RU"/>
        </a:p>
      </dgm:t>
    </dgm:pt>
    <dgm:pt modelId="{EC9DA58C-E4DB-4E9B-9CB3-EFAB4FB3C283}" type="pres">
      <dgm:prSet presAssocID="{B13459DC-18E0-4E83-85AA-505BE02310CD}" presName="rootConnector1" presStyleLbl="node1" presStyleIdx="0" presStyleCnt="0"/>
      <dgm:spPr/>
      <dgm:t>
        <a:bodyPr/>
        <a:lstStyle/>
        <a:p>
          <a:endParaRPr lang="ru-RU"/>
        </a:p>
      </dgm:t>
    </dgm:pt>
    <dgm:pt modelId="{921B4C6A-0A73-429B-9116-7B3BDAB8C10B}" type="pres">
      <dgm:prSet presAssocID="{B13459DC-18E0-4E83-85AA-505BE02310CD}" presName="hierChild2" presStyleCnt="0"/>
      <dgm:spPr/>
    </dgm:pt>
    <dgm:pt modelId="{F81D70A4-94AA-4A21-A030-F89D56F4F807}" type="pres">
      <dgm:prSet presAssocID="{491A0ED0-04C3-4833-A06A-CD004CA36342}" presName="Name35" presStyleLbl="parChTrans1D2" presStyleIdx="0" presStyleCnt="2"/>
      <dgm:spPr/>
      <dgm:t>
        <a:bodyPr/>
        <a:lstStyle/>
        <a:p>
          <a:endParaRPr lang="ru-RU"/>
        </a:p>
      </dgm:t>
    </dgm:pt>
    <dgm:pt modelId="{F1779EDE-0AB4-4A5F-B3C5-85A0D7113740}" type="pres">
      <dgm:prSet presAssocID="{F536C27B-381E-4A14-A863-C81447417E9B}" presName="hierRoot2" presStyleCnt="0">
        <dgm:presLayoutVars>
          <dgm:hierBranch/>
        </dgm:presLayoutVars>
      </dgm:prSet>
      <dgm:spPr/>
    </dgm:pt>
    <dgm:pt modelId="{5DEE11BD-C2F4-43CB-B876-AEE4CDD1EA38}" type="pres">
      <dgm:prSet presAssocID="{F536C27B-381E-4A14-A863-C81447417E9B}" presName="rootComposite" presStyleCnt="0"/>
      <dgm:spPr/>
    </dgm:pt>
    <dgm:pt modelId="{93732CF6-0010-47A2-A0D1-CCF40F35A7FC}" type="pres">
      <dgm:prSet presAssocID="{F536C27B-381E-4A14-A863-C81447417E9B}" presName="rootText" presStyleLbl="node2" presStyleIdx="0" presStyleCnt="2">
        <dgm:presLayoutVars>
          <dgm:chPref val="3"/>
        </dgm:presLayoutVars>
      </dgm:prSet>
      <dgm:spPr/>
      <dgm:t>
        <a:bodyPr/>
        <a:lstStyle/>
        <a:p>
          <a:endParaRPr lang="ru-RU"/>
        </a:p>
      </dgm:t>
    </dgm:pt>
    <dgm:pt modelId="{C1D11A3D-664D-428E-87AE-8BCF0639FCDC}" type="pres">
      <dgm:prSet presAssocID="{F536C27B-381E-4A14-A863-C81447417E9B}" presName="rootConnector" presStyleLbl="node2" presStyleIdx="0" presStyleCnt="2"/>
      <dgm:spPr/>
      <dgm:t>
        <a:bodyPr/>
        <a:lstStyle/>
        <a:p>
          <a:endParaRPr lang="ru-RU"/>
        </a:p>
      </dgm:t>
    </dgm:pt>
    <dgm:pt modelId="{63256272-0986-4B72-B89D-70B41C7067AF}" type="pres">
      <dgm:prSet presAssocID="{F536C27B-381E-4A14-A863-C81447417E9B}" presName="hierChild4" presStyleCnt="0"/>
      <dgm:spPr/>
    </dgm:pt>
    <dgm:pt modelId="{138B009F-E6FC-41E1-BE57-BFB2EABC555D}" type="pres">
      <dgm:prSet presAssocID="{F536C27B-381E-4A14-A863-C81447417E9B}" presName="hierChild5" presStyleCnt="0"/>
      <dgm:spPr/>
    </dgm:pt>
    <dgm:pt modelId="{077E951D-B165-4DD8-BA70-1F2C391A6BF5}" type="pres">
      <dgm:prSet presAssocID="{957A539B-A8DC-4193-B1F2-5D3AF408F43F}" presName="Name35" presStyleLbl="parChTrans1D2" presStyleIdx="1" presStyleCnt="2"/>
      <dgm:spPr/>
      <dgm:t>
        <a:bodyPr/>
        <a:lstStyle/>
        <a:p>
          <a:endParaRPr lang="ru-RU"/>
        </a:p>
      </dgm:t>
    </dgm:pt>
    <dgm:pt modelId="{BD5DEE3F-B7A6-4DB3-A178-1A963562B55C}" type="pres">
      <dgm:prSet presAssocID="{6B69ED30-EFF6-46A4-AEC7-AAB479696271}" presName="hierRoot2" presStyleCnt="0">
        <dgm:presLayoutVars>
          <dgm:hierBranch/>
        </dgm:presLayoutVars>
      </dgm:prSet>
      <dgm:spPr/>
    </dgm:pt>
    <dgm:pt modelId="{E8A4C644-5B9A-447C-844C-86F8FA4EF601}" type="pres">
      <dgm:prSet presAssocID="{6B69ED30-EFF6-46A4-AEC7-AAB479696271}" presName="rootComposite" presStyleCnt="0"/>
      <dgm:spPr/>
    </dgm:pt>
    <dgm:pt modelId="{04E8DBDC-1569-47B9-BD7B-0F4DAAD8CD5C}" type="pres">
      <dgm:prSet presAssocID="{6B69ED30-EFF6-46A4-AEC7-AAB479696271}" presName="rootText" presStyleLbl="node2" presStyleIdx="1" presStyleCnt="2">
        <dgm:presLayoutVars>
          <dgm:chPref val="3"/>
        </dgm:presLayoutVars>
      </dgm:prSet>
      <dgm:spPr/>
      <dgm:t>
        <a:bodyPr/>
        <a:lstStyle/>
        <a:p>
          <a:endParaRPr lang="ru-RU"/>
        </a:p>
      </dgm:t>
    </dgm:pt>
    <dgm:pt modelId="{59D41396-2716-497B-B0E6-6587288B796E}" type="pres">
      <dgm:prSet presAssocID="{6B69ED30-EFF6-46A4-AEC7-AAB479696271}" presName="rootConnector" presStyleLbl="node2" presStyleIdx="1" presStyleCnt="2"/>
      <dgm:spPr/>
      <dgm:t>
        <a:bodyPr/>
        <a:lstStyle/>
        <a:p>
          <a:endParaRPr lang="ru-RU"/>
        </a:p>
      </dgm:t>
    </dgm:pt>
    <dgm:pt modelId="{4B4EF203-C0BA-4B99-A9EF-0C5668AA0D75}" type="pres">
      <dgm:prSet presAssocID="{6B69ED30-EFF6-46A4-AEC7-AAB479696271}" presName="hierChild4" presStyleCnt="0"/>
      <dgm:spPr/>
    </dgm:pt>
    <dgm:pt modelId="{82D36461-9ED0-4A4F-B3D6-071C2C459D45}" type="pres">
      <dgm:prSet presAssocID="{6B69ED30-EFF6-46A4-AEC7-AAB479696271}" presName="hierChild5" presStyleCnt="0"/>
      <dgm:spPr/>
    </dgm:pt>
    <dgm:pt modelId="{8B358FD5-428F-4AC0-94F5-011D66041833}" type="pres">
      <dgm:prSet presAssocID="{B13459DC-18E0-4E83-85AA-505BE02310CD}" presName="hierChild3" presStyleCnt="0"/>
      <dgm:spPr/>
    </dgm:pt>
  </dgm:ptLst>
  <dgm:cxnLst>
    <dgm:cxn modelId="{D2AC7C61-E8A7-4741-B958-F5D6F30319C9}" type="presOf" srcId="{F536C27B-381E-4A14-A863-C81447417E9B}" destId="{C1D11A3D-664D-428E-87AE-8BCF0639FCDC}" srcOrd="1" destOrd="0" presId="urn:microsoft.com/office/officeart/2005/8/layout/orgChart1"/>
    <dgm:cxn modelId="{D81D6C48-40AE-4E35-BBA9-EC778B9E00B7}" type="presOf" srcId="{B13459DC-18E0-4E83-85AA-505BE02310CD}" destId="{EC9DA58C-E4DB-4E9B-9CB3-EFAB4FB3C283}" srcOrd="1" destOrd="0" presId="urn:microsoft.com/office/officeart/2005/8/layout/orgChart1"/>
    <dgm:cxn modelId="{81C1904F-5BD8-4764-B659-71A91703E711}" type="presOf" srcId="{F536C27B-381E-4A14-A863-C81447417E9B}" destId="{93732CF6-0010-47A2-A0D1-CCF40F35A7FC}" srcOrd="0" destOrd="0" presId="urn:microsoft.com/office/officeart/2005/8/layout/orgChart1"/>
    <dgm:cxn modelId="{AFF345B5-1722-41E7-986F-80F058AEB543}" srcId="{B13459DC-18E0-4E83-85AA-505BE02310CD}" destId="{6B69ED30-EFF6-46A4-AEC7-AAB479696271}" srcOrd="1" destOrd="0" parTransId="{957A539B-A8DC-4193-B1F2-5D3AF408F43F}" sibTransId="{A018EECE-160A-4903-A8C3-AA9C3B70D8F6}"/>
    <dgm:cxn modelId="{22302310-3082-4251-AEB0-D53829E6E578}" type="presOf" srcId="{6B69ED30-EFF6-46A4-AEC7-AAB479696271}" destId="{04E8DBDC-1569-47B9-BD7B-0F4DAAD8CD5C}" srcOrd="0" destOrd="0" presId="urn:microsoft.com/office/officeart/2005/8/layout/orgChart1"/>
    <dgm:cxn modelId="{55346A15-4EF2-42AD-B009-F12B0D8F4577}" srcId="{71F1EA01-605F-4873-8E58-C48B7AED6D44}" destId="{B13459DC-18E0-4E83-85AA-505BE02310CD}" srcOrd="0" destOrd="0" parTransId="{6CE08883-FD93-401A-8F2B-C297EE2FEC46}" sibTransId="{A9A63EAB-0190-4A8C-A8D5-B51161BDBE91}"/>
    <dgm:cxn modelId="{B32CB0DA-6BE1-4171-8725-41571C977203}" type="presOf" srcId="{957A539B-A8DC-4193-B1F2-5D3AF408F43F}" destId="{077E951D-B165-4DD8-BA70-1F2C391A6BF5}" srcOrd="0" destOrd="0" presId="urn:microsoft.com/office/officeart/2005/8/layout/orgChart1"/>
    <dgm:cxn modelId="{05591DDB-3726-4704-A11D-F48D7220E38A}" type="presOf" srcId="{491A0ED0-04C3-4833-A06A-CD004CA36342}" destId="{F81D70A4-94AA-4A21-A030-F89D56F4F807}" srcOrd="0" destOrd="0" presId="urn:microsoft.com/office/officeart/2005/8/layout/orgChart1"/>
    <dgm:cxn modelId="{D7F35893-B544-4161-84F4-C9459B7D2491}" srcId="{B13459DC-18E0-4E83-85AA-505BE02310CD}" destId="{F536C27B-381E-4A14-A863-C81447417E9B}" srcOrd="0" destOrd="0" parTransId="{491A0ED0-04C3-4833-A06A-CD004CA36342}" sibTransId="{1C4A03D4-32C5-4151-BB27-D12F8DFDD72D}"/>
    <dgm:cxn modelId="{0F03B657-4347-41C9-8472-57714F62C019}" type="presOf" srcId="{71F1EA01-605F-4873-8E58-C48B7AED6D44}" destId="{34E00B69-6DE0-41DC-B71E-D00AB679ABAA}" srcOrd="0" destOrd="0" presId="urn:microsoft.com/office/officeart/2005/8/layout/orgChart1"/>
    <dgm:cxn modelId="{6293A63C-AE99-4790-A60E-14F5A2F2F845}" type="presOf" srcId="{6B69ED30-EFF6-46A4-AEC7-AAB479696271}" destId="{59D41396-2716-497B-B0E6-6587288B796E}" srcOrd="1" destOrd="0" presId="urn:microsoft.com/office/officeart/2005/8/layout/orgChart1"/>
    <dgm:cxn modelId="{C956D63D-C5AD-4268-8F3D-19292D041365}" type="presOf" srcId="{B13459DC-18E0-4E83-85AA-505BE02310CD}" destId="{8075766E-0290-412B-A79F-A7541D8FB04B}" srcOrd="0" destOrd="0" presId="urn:microsoft.com/office/officeart/2005/8/layout/orgChart1"/>
    <dgm:cxn modelId="{2C3A711A-EFBB-4074-A97D-CA5B4FB55D4E}" type="presParOf" srcId="{34E00B69-6DE0-41DC-B71E-D00AB679ABAA}" destId="{790C71C0-7F3D-4FA4-A687-8F0894CA306E}" srcOrd="0" destOrd="0" presId="urn:microsoft.com/office/officeart/2005/8/layout/orgChart1"/>
    <dgm:cxn modelId="{692ED7D7-3831-4D5A-9DEF-B1F7744AB9A0}" type="presParOf" srcId="{790C71C0-7F3D-4FA4-A687-8F0894CA306E}" destId="{D1B561FF-07AA-467E-809F-A1A5CA745964}" srcOrd="0" destOrd="0" presId="urn:microsoft.com/office/officeart/2005/8/layout/orgChart1"/>
    <dgm:cxn modelId="{8AC8099C-12FF-4ACD-813B-34428DD6A4DF}" type="presParOf" srcId="{D1B561FF-07AA-467E-809F-A1A5CA745964}" destId="{8075766E-0290-412B-A79F-A7541D8FB04B}" srcOrd="0" destOrd="0" presId="urn:microsoft.com/office/officeart/2005/8/layout/orgChart1"/>
    <dgm:cxn modelId="{55B43E0C-6361-434F-ADF9-BD9E7022C8FE}" type="presParOf" srcId="{D1B561FF-07AA-467E-809F-A1A5CA745964}" destId="{EC9DA58C-E4DB-4E9B-9CB3-EFAB4FB3C283}" srcOrd="1" destOrd="0" presId="urn:microsoft.com/office/officeart/2005/8/layout/orgChart1"/>
    <dgm:cxn modelId="{A0FD85A6-D313-4C91-9FEA-2C1D7F6AEEDD}" type="presParOf" srcId="{790C71C0-7F3D-4FA4-A687-8F0894CA306E}" destId="{921B4C6A-0A73-429B-9116-7B3BDAB8C10B}" srcOrd="1" destOrd="0" presId="urn:microsoft.com/office/officeart/2005/8/layout/orgChart1"/>
    <dgm:cxn modelId="{EE49F6FB-AEF7-4139-9572-3FC146275D20}" type="presParOf" srcId="{921B4C6A-0A73-429B-9116-7B3BDAB8C10B}" destId="{F81D70A4-94AA-4A21-A030-F89D56F4F807}" srcOrd="0" destOrd="0" presId="urn:microsoft.com/office/officeart/2005/8/layout/orgChart1"/>
    <dgm:cxn modelId="{FE006A25-7F58-4EAC-BC13-2282DCA167DD}" type="presParOf" srcId="{921B4C6A-0A73-429B-9116-7B3BDAB8C10B}" destId="{F1779EDE-0AB4-4A5F-B3C5-85A0D7113740}" srcOrd="1" destOrd="0" presId="urn:microsoft.com/office/officeart/2005/8/layout/orgChart1"/>
    <dgm:cxn modelId="{5CA4609B-EFB2-4E2B-946F-81FB0FD71AAE}" type="presParOf" srcId="{F1779EDE-0AB4-4A5F-B3C5-85A0D7113740}" destId="{5DEE11BD-C2F4-43CB-B876-AEE4CDD1EA38}" srcOrd="0" destOrd="0" presId="urn:microsoft.com/office/officeart/2005/8/layout/orgChart1"/>
    <dgm:cxn modelId="{8CB7F441-D810-43B6-9E74-54A32152A3AD}" type="presParOf" srcId="{5DEE11BD-C2F4-43CB-B876-AEE4CDD1EA38}" destId="{93732CF6-0010-47A2-A0D1-CCF40F35A7FC}" srcOrd="0" destOrd="0" presId="urn:microsoft.com/office/officeart/2005/8/layout/orgChart1"/>
    <dgm:cxn modelId="{B287E971-E866-4E59-BD2B-7B31B1212B43}" type="presParOf" srcId="{5DEE11BD-C2F4-43CB-B876-AEE4CDD1EA38}" destId="{C1D11A3D-664D-428E-87AE-8BCF0639FCDC}" srcOrd="1" destOrd="0" presId="urn:microsoft.com/office/officeart/2005/8/layout/orgChart1"/>
    <dgm:cxn modelId="{918B8A68-DFBA-4096-A3CC-199723A780D8}" type="presParOf" srcId="{F1779EDE-0AB4-4A5F-B3C5-85A0D7113740}" destId="{63256272-0986-4B72-B89D-70B41C7067AF}" srcOrd="1" destOrd="0" presId="urn:microsoft.com/office/officeart/2005/8/layout/orgChart1"/>
    <dgm:cxn modelId="{55CDB965-A516-4DDA-AC7C-9D64A9182E49}" type="presParOf" srcId="{F1779EDE-0AB4-4A5F-B3C5-85A0D7113740}" destId="{138B009F-E6FC-41E1-BE57-BFB2EABC555D}" srcOrd="2" destOrd="0" presId="urn:microsoft.com/office/officeart/2005/8/layout/orgChart1"/>
    <dgm:cxn modelId="{AD5BE3C8-C8C7-4DCF-AF58-02CE8A70169A}" type="presParOf" srcId="{921B4C6A-0A73-429B-9116-7B3BDAB8C10B}" destId="{077E951D-B165-4DD8-BA70-1F2C391A6BF5}" srcOrd="2" destOrd="0" presId="urn:microsoft.com/office/officeart/2005/8/layout/orgChart1"/>
    <dgm:cxn modelId="{2A377601-ACDF-483B-9402-FC9466F23938}" type="presParOf" srcId="{921B4C6A-0A73-429B-9116-7B3BDAB8C10B}" destId="{BD5DEE3F-B7A6-4DB3-A178-1A963562B55C}" srcOrd="3" destOrd="0" presId="urn:microsoft.com/office/officeart/2005/8/layout/orgChart1"/>
    <dgm:cxn modelId="{62B0ACBC-F5A6-4279-B37E-236D37FDDBCA}" type="presParOf" srcId="{BD5DEE3F-B7A6-4DB3-A178-1A963562B55C}" destId="{E8A4C644-5B9A-447C-844C-86F8FA4EF601}" srcOrd="0" destOrd="0" presId="urn:microsoft.com/office/officeart/2005/8/layout/orgChart1"/>
    <dgm:cxn modelId="{280B8771-6E70-41EB-817F-273BC8D39A70}" type="presParOf" srcId="{E8A4C644-5B9A-447C-844C-86F8FA4EF601}" destId="{04E8DBDC-1569-47B9-BD7B-0F4DAAD8CD5C}" srcOrd="0" destOrd="0" presId="urn:microsoft.com/office/officeart/2005/8/layout/orgChart1"/>
    <dgm:cxn modelId="{8057A075-3BE5-4863-838D-35212D250BE4}" type="presParOf" srcId="{E8A4C644-5B9A-447C-844C-86F8FA4EF601}" destId="{59D41396-2716-497B-B0E6-6587288B796E}" srcOrd="1" destOrd="0" presId="urn:microsoft.com/office/officeart/2005/8/layout/orgChart1"/>
    <dgm:cxn modelId="{BD2D11C3-89F2-4DBE-A986-9431ABEC90DE}" type="presParOf" srcId="{BD5DEE3F-B7A6-4DB3-A178-1A963562B55C}" destId="{4B4EF203-C0BA-4B99-A9EF-0C5668AA0D75}" srcOrd="1" destOrd="0" presId="urn:microsoft.com/office/officeart/2005/8/layout/orgChart1"/>
    <dgm:cxn modelId="{4A316C1A-7277-4234-B973-E3837F3DBF7A}" type="presParOf" srcId="{BD5DEE3F-B7A6-4DB3-A178-1A963562B55C}" destId="{82D36461-9ED0-4A4F-B3D6-071C2C459D45}" srcOrd="2" destOrd="0" presId="urn:microsoft.com/office/officeart/2005/8/layout/orgChart1"/>
    <dgm:cxn modelId="{041845DD-74F4-4FC2-A8C7-4F5052B3E306}" type="presParOf" srcId="{790C71C0-7F3D-4FA4-A687-8F0894CA306E}" destId="{8B358FD5-428F-4AC0-94F5-011D6604183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422C69-E0F5-4EC4-96F6-E943603DF3DE}" type="doc">
      <dgm:prSet loTypeId="urn:microsoft.com/office/officeart/2005/8/layout/orgChart1" loCatId="hierarchy" qsTypeId="urn:microsoft.com/office/officeart/2005/8/quickstyle/simple1" qsCatId="simple" csTypeId="urn:microsoft.com/office/officeart/2005/8/colors/accent1_2" csCatId="accent1" phldr="1"/>
      <dgm:spPr/>
    </dgm:pt>
    <dgm:pt modelId="{4043B722-465E-4ACB-A343-D38DCFDED6C8}">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Arial" charset="0"/>
              <a:cs typeface="Arial" charset="0"/>
            </a:rPr>
            <a:t>кейсы</a:t>
          </a:r>
        </a:p>
      </dgm:t>
    </dgm:pt>
    <dgm:pt modelId="{516F273F-496A-4133-BA4F-BA9489350A7E}" type="parTrans" cxnId="{23B882A4-9D9E-4AFB-A1BD-01206395220F}">
      <dgm:prSet/>
      <dgm:spPr/>
      <dgm:t>
        <a:bodyPr/>
        <a:lstStyle/>
        <a:p>
          <a:endParaRPr lang="ru-RU"/>
        </a:p>
      </dgm:t>
    </dgm:pt>
    <dgm:pt modelId="{71678027-6E99-47BE-879F-F29384B64235}" type="sibTrans" cxnId="{23B882A4-9D9E-4AFB-A1BD-01206395220F}">
      <dgm:prSet/>
      <dgm:spPr/>
      <dgm:t>
        <a:bodyPr/>
        <a:lstStyle/>
        <a:p>
          <a:endParaRPr lang="ru-RU"/>
        </a:p>
      </dgm:t>
    </dgm:pt>
    <dgm:pt modelId="{4216FD10-D7E8-4CF6-888D-BA0E9F7E45BF}">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«американские»</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 (длинные) </a:t>
          </a:r>
        </a:p>
      </dgm:t>
    </dgm:pt>
    <dgm:pt modelId="{CF0BFCAD-30E9-4EF4-8BE0-9713E5A7F8D9}" type="parTrans" cxnId="{F738860E-C8BA-46C8-90F6-61BD0BA799A4}">
      <dgm:prSet/>
      <dgm:spPr/>
      <dgm:t>
        <a:bodyPr/>
        <a:lstStyle/>
        <a:p>
          <a:endParaRPr lang="ru-RU"/>
        </a:p>
      </dgm:t>
    </dgm:pt>
    <dgm:pt modelId="{EEBF569F-52C4-4A3B-A5F8-7DE0341BEADF}" type="sibTrans" cxnId="{F738860E-C8BA-46C8-90F6-61BD0BA799A4}">
      <dgm:prSet/>
      <dgm:spPr/>
      <dgm:t>
        <a:bodyPr/>
        <a:lstStyle/>
        <a:p>
          <a:endParaRPr lang="ru-RU"/>
        </a:p>
      </dgm:t>
    </dgm:pt>
    <dgm:pt modelId="{8ECE4899-FF93-4114-A20E-613BD37ED722}">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«западно-</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европейские»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(короткие)</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b="0" i="0" u="none" strike="noStrike" cap="none" normalizeH="0" baseline="0" dirty="0" smtClean="0">
            <a:ln>
              <a:noFill/>
            </a:ln>
            <a:solidFill>
              <a:schemeClr val="tx1"/>
            </a:solidFill>
            <a:effectLst/>
            <a:latin typeface="Arial" charset="0"/>
            <a:cs typeface="Arial" charset="0"/>
          </a:endParaRPr>
        </a:p>
      </dgm:t>
    </dgm:pt>
    <dgm:pt modelId="{43BF0860-5742-4E0C-8D33-938170F012FC}" type="parTrans" cxnId="{8D2CFE71-9F75-4870-B1B4-01CDEFC7B5C8}">
      <dgm:prSet/>
      <dgm:spPr/>
      <dgm:t>
        <a:bodyPr/>
        <a:lstStyle/>
        <a:p>
          <a:endParaRPr lang="ru-RU"/>
        </a:p>
      </dgm:t>
    </dgm:pt>
    <dgm:pt modelId="{03EC0754-4083-4B3F-A2A9-F54D7663169F}" type="sibTrans" cxnId="{8D2CFE71-9F75-4870-B1B4-01CDEFC7B5C8}">
      <dgm:prSet/>
      <dgm:spPr/>
      <dgm:t>
        <a:bodyPr/>
        <a:lstStyle/>
        <a:p>
          <a:endParaRPr lang="ru-RU"/>
        </a:p>
      </dgm:t>
    </dgm:pt>
    <dgm:pt modelId="{5C2C15FD-DFAE-4291-9230-A216513A04A6}" type="pres">
      <dgm:prSet presAssocID="{0B422C69-E0F5-4EC4-96F6-E943603DF3DE}" presName="hierChild1" presStyleCnt="0">
        <dgm:presLayoutVars>
          <dgm:orgChart val="1"/>
          <dgm:chPref val="1"/>
          <dgm:dir/>
          <dgm:animOne val="branch"/>
          <dgm:animLvl val="lvl"/>
          <dgm:resizeHandles/>
        </dgm:presLayoutVars>
      </dgm:prSet>
      <dgm:spPr/>
    </dgm:pt>
    <dgm:pt modelId="{DDA132F9-BEE3-4D94-BB74-B6F9AEC05B27}" type="pres">
      <dgm:prSet presAssocID="{4043B722-465E-4ACB-A343-D38DCFDED6C8}" presName="hierRoot1" presStyleCnt="0">
        <dgm:presLayoutVars>
          <dgm:hierBranch/>
        </dgm:presLayoutVars>
      </dgm:prSet>
      <dgm:spPr/>
    </dgm:pt>
    <dgm:pt modelId="{F33DEB2B-0DCB-4B5B-B2D1-EEDFF9A36AB8}" type="pres">
      <dgm:prSet presAssocID="{4043B722-465E-4ACB-A343-D38DCFDED6C8}" presName="rootComposite1" presStyleCnt="0"/>
      <dgm:spPr/>
    </dgm:pt>
    <dgm:pt modelId="{66268B69-F814-4DBC-AF95-8286EBD53456}" type="pres">
      <dgm:prSet presAssocID="{4043B722-465E-4ACB-A343-D38DCFDED6C8}" presName="rootText1" presStyleLbl="node0" presStyleIdx="0" presStyleCnt="1">
        <dgm:presLayoutVars>
          <dgm:chPref val="3"/>
        </dgm:presLayoutVars>
      </dgm:prSet>
      <dgm:spPr/>
      <dgm:t>
        <a:bodyPr/>
        <a:lstStyle/>
        <a:p>
          <a:endParaRPr lang="ru-RU"/>
        </a:p>
      </dgm:t>
    </dgm:pt>
    <dgm:pt modelId="{4CCDFD5A-59E6-4487-8CE7-1D99330F12ED}" type="pres">
      <dgm:prSet presAssocID="{4043B722-465E-4ACB-A343-D38DCFDED6C8}" presName="rootConnector1" presStyleLbl="node1" presStyleIdx="0" presStyleCnt="0"/>
      <dgm:spPr/>
      <dgm:t>
        <a:bodyPr/>
        <a:lstStyle/>
        <a:p>
          <a:endParaRPr lang="ru-RU"/>
        </a:p>
      </dgm:t>
    </dgm:pt>
    <dgm:pt modelId="{7E37E91D-5BDA-4223-A177-44212D487278}" type="pres">
      <dgm:prSet presAssocID="{4043B722-465E-4ACB-A343-D38DCFDED6C8}" presName="hierChild2" presStyleCnt="0"/>
      <dgm:spPr/>
    </dgm:pt>
    <dgm:pt modelId="{BC1DFE74-326A-4AD6-8E34-F61A16407DD6}" type="pres">
      <dgm:prSet presAssocID="{CF0BFCAD-30E9-4EF4-8BE0-9713E5A7F8D9}" presName="Name35" presStyleLbl="parChTrans1D2" presStyleIdx="0" presStyleCnt="2"/>
      <dgm:spPr/>
      <dgm:t>
        <a:bodyPr/>
        <a:lstStyle/>
        <a:p>
          <a:endParaRPr lang="ru-RU"/>
        </a:p>
      </dgm:t>
    </dgm:pt>
    <dgm:pt modelId="{FA582B15-3422-4DC8-A35C-6ABE36B4D34B}" type="pres">
      <dgm:prSet presAssocID="{4216FD10-D7E8-4CF6-888D-BA0E9F7E45BF}" presName="hierRoot2" presStyleCnt="0">
        <dgm:presLayoutVars>
          <dgm:hierBranch/>
        </dgm:presLayoutVars>
      </dgm:prSet>
      <dgm:spPr/>
    </dgm:pt>
    <dgm:pt modelId="{32FF9154-2AED-45DC-A0E7-2ACA406930C8}" type="pres">
      <dgm:prSet presAssocID="{4216FD10-D7E8-4CF6-888D-BA0E9F7E45BF}" presName="rootComposite" presStyleCnt="0"/>
      <dgm:spPr/>
    </dgm:pt>
    <dgm:pt modelId="{7A8ED896-0856-4B4F-AB6A-93AA27481397}" type="pres">
      <dgm:prSet presAssocID="{4216FD10-D7E8-4CF6-888D-BA0E9F7E45BF}" presName="rootText" presStyleLbl="node2" presStyleIdx="0" presStyleCnt="2">
        <dgm:presLayoutVars>
          <dgm:chPref val="3"/>
        </dgm:presLayoutVars>
      </dgm:prSet>
      <dgm:spPr/>
      <dgm:t>
        <a:bodyPr/>
        <a:lstStyle/>
        <a:p>
          <a:endParaRPr lang="ru-RU"/>
        </a:p>
      </dgm:t>
    </dgm:pt>
    <dgm:pt modelId="{B3FEF272-4B93-4088-92F0-5D52405A5DBA}" type="pres">
      <dgm:prSet presAssocID="{4216FD10-D7E8-4CF6-888D-BA0E9F7E45BF}" presName="rootConnector" presStyleLbl="node2" presStyleIdx="0" presStyleCnt="2"/>
      <dgm:spPr/>
      <dgm:t>
        <a:bodyPr/>
        <a:lstStyle/>
        <a:p>
          <a:endParaRPr lang="ru-RU"/>
        </a:p>
      </dgm:t>
    </dgm:pt>
    <dgm:pt modelId="{4E778130-896D-4AA2-AFB2-66930DD4C6D3}" type="pres">
      <dgm:prSet presAssocID="{4216FD10-D7E8-4CF6-888D-BA0E9F7E45BF}" presName="hierChild4" presStyleCnt="0"/>
      <dgm:spPr/>
    </dgm:pt>
    <dgm:pt modelId="{C3ADA2AA-623B-4D1B-B0FC-4EE86BDADA86}" type="pres">
      <dgm:prSet presAssocID="{4216FD10-D7E8-4CF6-888D-BA0E9F7E45BF}" presName="hierChild5" presStyleCnt="0"/>
      <dgm:spPr/>
    </dgm:pt>
    <dgm:pt modelId="{152D6692-0967-464A-BB36-CA89CDCB3C35}" type="pres">
      <dgm:prSet presAssocID="{43BF0860-5742-4E0C-8D33-938170F012FC}" presName="Name35" presStyleLbl="parChTrans1D2" presStyleIdx="1" presStyleCnt="2"/>
      <dgm:spPr/>
      <dgm:t>
        <a:bodyPr/>
        <a:lstStyle/>
        <a:p>
          <a:endParaRPr lang="ru-RU"/>
        </a:p>
      </dgm:t>
    </dgm:pt>
    <dgm:pt modelId="{D49117B3-C834-4C2A-B3B4-9F7274409989}" type="pres">
      <dgm:prSet presAssocID="{8ECE4899-FF93-4114-A20E-613BD37ED722}" presName="hierRoot2" presStyleCnt="0">
        <dgm:presLayoutVars>
          <dgm:hierBranch/>
        </dgm:presLayoutVars>
      </dgm:prSet>
      <dgm:spPr/>
    </dgm:pt>
    <dgm:pt modelId="{35784AE2-C44C-45F2-9A23-BA5E7E2B4C54}" type="pres">
      <dgm:prSet presAssocID="{8ECE4899-FF93-4114-A20E-613BD37ED722}" presName="rootComposite" presStyleCnt="0"/>
      <dgm:spPr/>
    </dgm:pt>
    <dgm:pt modelId="{5C3122FB-103C-4B28-AC1F-73567A82BCBA}" type="pres">
      <dgm:prSet presAssocID="{8ECE4899-FF93-4114-A20E-613BD37ED722}" presName="rootText" presStyleLbl="node2" presStyleIdx="1" presStyleCnt="2">
        <dgm:presLayoutVars>
          <dgm:chPref val="3"/>
        </dgm:presLayoutVars>
      </dgm:prSet>
      <dgm:spPr/>
      <dgm:t>
        <a:bodyPr/>
        <a:lstStyle/>
        <a:p>
          <a:endParaRPr lang="ru-RU"/>
        </a:p>
      </dgm:t>
    </dgm:pt>
    <dgm:pt modelId="{F45A606D-A9BD-4468-BAAA-ED02F664076D}" type="pres">
      <dgm:prSet presAssocID="{8ECE4899-FF93-4114-A20E-613BD37ED722}" presName="rootConnector" presStyleLbl="node2" presStyleIdx="1" presStyleCnt="2"/>
      <dgm:spPr/>
      <dgm:t>
        <a:bodyPr/>
        <a:lstStyle/>
        <a:p>
          <a:endParaRPr lang="ru-RU"/>
        </a:p>
      </dgm:t>
    </dgm:pt>
    <dgm:pt modelId="{E05A47AA-FFC0-4795-A4CB-D396B5B21E91}" type="pres">
      <dgm:prSet presAssocID="{8ECE4899-FF93-4114-A20E-613BD37ED722}" presName="hierChild4" presStyleCnt="0"/>
      <dgm:spPr/>
    </dgm:pt>
    <dgm:pt modelId="{32364C2F-E737-49E5-B69A-6B7F3A784662}" type="pres">
      <dgm:prSet presAssocID="{8ECE4899-FF93-4114-A20E-613BD37ED722}" presName="hierChild5" presStyleCnt="0"/>
      <dgm:spPr/>
    </dgm:pt>
    <dgm:pt modelId="{8CC90251-61A1-4E84-AB30-7A9E5D352F56}" type="pres">
      <dgm:prSet presAssocID="{4043B722-465E-4ACB-A343-D38DCFDED6C8}" presName="hierChild3" presStyleCnt="0"/>
      <dgm:spPr/>
    </dgm:pt>
  </dgm:ptLst>
  <dgm:cxnLst>
    <dgm:cxn modelId="{F738860E-C8BA-46C8-90F6-61BD0BA799A4}" srcId="{4043B722-465E-4ACB-A343-D38DCFDED6C8}" destId="{4216FD10-D7E8-4CF6-888D-BA0E9F7E45BF}" srcOrd="0" destOrd="0" parTransId="{CF0BFCAD-30E9-4EF4-8BE0-9713E5A7F8D9}" sibTransId="{EEBF569F-52C4-4A3B-A5F8-7DE0341BEADF}"/>
    <dgm:cxn modelId="{8D2CFE71-9F75-4870-B1B4-01CDEFC7B5C8}" srcId="{4043B722-465E-4ACB-A343-D38DCFDED6C8}" destId="{8ECE4899-FF93-4114-A20E-613BD37ED722}" srcOrd="1" destOrd="0" parTransId="{43BF0860-5742-4E0C-8D33-938170F012FC}" sibTransId="{03EC0754-4083-4B3F-A2A9-F54D7663169F}"/>
    <dgm:cxn modelId="{23B882A4-9D9E-4AFB-A1BD-01206395220F}" srcId="{0B422C69-E0F5-4EC4-96F6-E943603DF3DE}" destId="{4043B722-465E-4ACB-A343-D38DCFDED6C8}" srcOrd="0" destOrd="0" parTransId="{516F273F-496A-4133-BA4F-BA9489350A7E}" sibTransId="{71678027-6E99-47BE-879F-F29384B64235}"/>
    <dgm:cxn modelId="{CE90D9C3-8F8B-4D18-B0FA-F12C3AEC47AC}" type="presOf" srcId="{0B422C69-E0F5-4EC4-96F6-E943603DF3DE}" destId="{5C2C15FD-DFAE-4291-9230-A216513A04A6}" srcOrd="0" destOrd="0" presId="urn:microsoft.com/office/officeart/2005/8/layout/orgChart1"/>
    <dgm:cxn modelId="{AB37A74A-7687-4071-A103-6211C05A68C0}" type="presOf" srcId="{4216FD10-D7E8-4CF6-888D-BA0E9F7E45BF}" destId="{7A8ED896-0856-4B4F-AB6A-93AA27481397}" srcOrd="0" destOrd="0" presId="urn:microsoft.com/office/officeart/2005/8/layout/orgChart1"/>
    <dgm:cxn modelId="{9589553C-D7EF-49AF-B6E8-5C534B8952FB}" type="presOf" srcId="{43BF0860-5742-4E0C-8D33-938170F012FC}" destId="{152D6692-0967-464A-BB36-CA89CDCB3C35}" srcOrd="0" destOrd="0" presId="urn:microsoft.com/office/officeart/2005/8/layout/orgChart1"/>
    <dgm:cxn modelId="{EA5709A1-F67F-4A95-AE2E-96BB8DF1790A}" type="presOf" srcId="{CF0BFCAD-30E9-4EF4-8BE0-9713E5A7F8D9}" destId="{BC1DFE74-326A-4AD6-8E34-F61A16407DD6}" srcOrd="0" destOrd="0" presId="urn:microsoft.com/office/officeart/2005/8/layout/orgChart1"/>
    <dgm:cxn modelId="{C99CB8A5-A2B2-4BF7-8BF8-DF9C2ACBBE4E}" type="presOf" srcId="{8ECE4899-FF93-4114-A20E-613BD37ED722}" destId="{F45A606D-A9BD-4468-BAAA-ED02F664076D}" srcOrd="1" destOrd="0" presId="urn:microsoft.com/office/officeart/2005/8/layout/orgChart1"/>
    <dgm:cxn modelId="{EE92AB58-1B2F-420F-B901-1355ADF62F45}" type="presOf" srcId="{4043B722-465E-4ACB-A343-D38DCFDED6C8}" destId="{66268B69-F814-4DBC-AF95-8286EBD53456}" srcOrd="0" destOrd="0" presId="urn:microsoft.com/office/officeart/2005/8/layout/orgChart1"/>
    <dgm:cxn modelId="{4375BAA4-E300-4B58-9850-C516F16F1525}" type="presOf" srcId="{4043B722-465E-4ACB-A343-D38DCFDED6C8}" destId="{4CCDFD5A-59E6-4487-8CE7-1D99330F12ED}" srcOrd="1" destOrd="0" presId="urn:microsoft.com/office/officeart/2005/8/layout/orgChart1"/>
    <dgm:cxn modelId="{8967842B-8364-4A73-8068-ECCF106CD46D}" type="presOf" srcId="{4216FD10-D7E8-4CF6-888D-BA0E9F7E45BF}" destId="{B3FEF272-4B93-4088-92F0-5D52405A5DBA}" srcOrd="1" destOrd="0" presId="urn:microsoft.com/office/officeart/2005/8/layout/orgChart1"/>
    <dgm:cxn modelId="{05F736DE-1BE4-4EB4-81D1-9A636781AD07}" type="presOf" srcId="{8ECE4899-FF93-4114-A20E-613BD37ED722}" destId="{5C3122FB-103C-4B28-AC1F-73567A82BCBA}" srcOrd="0" destOrd="0" presId="urn:microsoft.com/office/officeart/2005/8/layout/orgChart1"/>
    <dgm:cxn modelId="{F3E47FFC-5B29-416B-9306-E92D0F968841}" type="presParOf" srcId="{5C2C15FD-DFAE-4291-9230-A216513A04A6}" destId="{DDA132F9-BEE3-4D94-BB74-B6F9AEC05B27}" srcOrd="0" destOrd="0" presId="urn:microsoft.com/office/officeart/2005/8/layout/orgChart1"/>
    <dgm:cxn modelId="{8199C440-1E7B-49ED-871C-874F79F92AF5}" type="presParOf" srcId="{DDA132F9-BEE3-4D94-BB74-B6F9AEC05B27}" destId="{F33DEB2B-0DCB-4B5B-B2D1-EEDFF9A36AB8}" srcOrd="0" destOrd="0" presId="urn:microsoft.com/office/officeart/2005/8/layout/orgChart1"/>
    <dgm:cxn modelId="{F5B198D1-CA4E-4589-BE6E-C981F446E910}" type="presParOf" srcId="{F33DEB2B-0DCB-4B5B-B2D1-EEDFF9A36AB8}" destId="{66268B69-F814-4DBC-AF95-8286EBD53456}" srcOrd="0" destOrd="0" presId="urn:microsoft.com/office/officeart/2005/8/layout/orgChart1"/>
    <dgm:cxn modelId="{FA8E8672-9DE3-430A-A28D-353465E85CA3}" type="presParOf" srcId="{F33DEB2B-0DCB-4B5B-B2D1-EEDFF9A36AB8}" destId="{4CCDFD5A-59E6-4487-8CE7-1D99330F12ED}" srcOrd="1" destOrd="0" presId="urn:microsoft.com/office/officeart/2005/8/layout/orgChart1"/>
    <dgm:cxn modelId="{9CB3CC17-7E5F-4A6F-B2E8-7DA6A89F0337}" type="presParOf" srcId="{DDA132F9-BEE3-4D94-BB74-B6F9AEC05B27}" destId="{7E37E91D-5BDA-4223-A177-44212D487278}" srcOrd="1" destOrd="0" presId="urn:microsoft.com/office/officeart/2005/8/layout/orgChart1"/>
    <dgm:cxn modelId="{C8BAF22F-22AB-4DCA-A1AE-29DCAE45757C}" type="presParOf" srcId="{7E37E91D-5BDA-4223-A177-44212D487278}" destId="{BC1DFE74-326A-4AD6-8E34-F61A16407DD6}" srcOrd="0" destOrd="0" presId="urn:microsoft.com/office/officeart/2005/8/layout/orgChart1"/>
    <dgm:cxn modelId="{2165F288-B511-4275-8E11-78DA899C5F26}" type="presParOf" srcId="{7E37E91D-5BDA-4223-A177-44212D487278}" destId="{FA582B15-3422-4DC8-A35C-6ABE36B4D34B}" srcOrd="1" destOrd="0" presId="urn:microsoft.com/office/officeart/2005/8/layout/orgChart1"/>
    <dgm:cxn modelId="{DB9E6B1E-6353-410C-B223-0794FB981C9B}" type="presParOf" srcId="{FA582B15-3422-4DC8-A35C-6ABE36B4D34B}" destId="{32FF9154-2AED-45DC-A0E7-2ACA406930C8}" srcOrd="0" destOrd="0" presId="urn:microsoft.com/office/officeart/2005/8/layout/orgChart1"/>
    <dgm:cxn modelId="{F333AC15-FFC8-4057-A184-74F7F8B96436}" type="presParOf" srcId="{32FF9154-2AED-45DC-A0E7-2ACA406930C8}" destId="{7A8ED896-0856-4B4F-AB6A-93AA27481397}" srcOrd="0" destOrd="0" presId="urn:microsoft.com/office/officeart/2005/8/layout/orgChart1"/>
    <dgm:cxn modelId="{5DD3FB89-15B3-4552-B759-D81B3044BEEA}" type="presParOf" srcId="{32FF9154-2AED-45DC-A0E7-2ACA406930C8}" destId="{B3FEF272-4B93-4088-92F0-5D52405A5DBA}" srcOrd="1" destOrd="0" presId="urn:microsoft.com/office/officeart/2005/8/layout/orgChart1"/>
    <dgm:cxn modelId="{B5E3B1A2-C6B9-420A-A0E1-334126270799}" type="presParOf" srcId="{FA582B15-3422-4DC8-A35C-6ABE36B4D34B}" destId="{4E778130-896D-4AA2-AFB2-66930DD4C6D3}" srcOrd="1" destOrd="0" presId="urn:microsoft.com/office/officeart/2005/8/layout/orgChart1"/>
    <dgm:cxn modelId="{687CCB8A-3D64-4BB4-94B5-3755965C1542}" type="presParOf" srcId="{FA582B15-3422-4DC8-A35C-6ABE36B4D34B}" destId="{C3ADA2AA-623B-4D1B-B0FC-4EE86BDADA86}" srcOrd="2" destOrd="0" presId="urn:microsoft.com/office/officeart/2005/8/layout/orgChart1"/>
    <dgm:cxn modelId="{0B557FB9-D0B8-49B4-99E8-1066EB99DACA}" type="presParOf" srcId="{7E37E91D-5BDA-4223-A177-44212D487278}" destId="{152D6692-0967-464A-BB36-CA89CDCB3C35}" srcOrd="2" destOrd="0" presId="urn:microsoft.com/office/officeart/2005/8/layout/orgChart1"/>
    <dgm:cxn modelId="{810744DD-DA35-4037-93EC-4DFE98845818}" type="presParOf" srcId="{7E37E91D-5BDA-4223-A177-44212D487278}" destId="{D49117B3-C834-4C2A-B3B4-9F7274409989}" srcOrd="3" destOrd="0" presId="urn:microsoft.com/office/officeart/2005/8/layout/orgChart1"/>
    <dgm:cxn modelId="{4D7455FC-6D58-4299-9BEF-7644F2DE24AE}" type="presParOf" srcId="{D49117B3-C834-4C2A-B3B4-9F7274409989}" destId="{35784AE2-C44C-45F2-9A23-BA5E7E2B4C54}" srcOrd="0" destOrd="0" presId="urn:microsoft.com/office/officeart/2005/8/layout/orgChart1"/>
    <dgm:cxn modelId="{65A05C64-70AC-411F-BB2B-3728AA92019C}" type="presParOf" srcId="{35784AE2-C44C-45F2-9A23-BA5E7E2B4C54}" destId="{5C3122FB-103C-4B28-AC1F-73567A82BCBA}" srcOrd="0" destOrd="0" presId="urn:microsoft.com/office/officeart/2005/8/layout/orgChart1"/>
    <dgm:cxn modelId="{895AC3B2-5C41-4925-8348-C53E72047D04}" type="presParOf" srcId="{35784AE2-C44C-45F2-9A23-BA5E7E2B4C54}" destId="{F45A606D-A9BD-4468-BAAA-ED02F664076D}" srcOrd="1" destOrd="0" presId="urn:microsoft.com/office/officeart/2005/8/layout/orgChart1"/>
    <dgm:cxn modelId="{7D4B53F8-9B01-4F53-9268-66B1ADC389B1}" type="presParOf" srcId="{D49117B3-C834-4C2A-B3B4-9F7274409989}" destId="{E05A47AA-FFC0-4795-A4CB-D396B5B21E91}" srcOrd="1" destOrd="0" presId="urn:microsoft.com/office/officeart/2005/8/layout/orgChart1"/>
    <dgm:cxn modelId="{3E026FE1-6934-43F4-A72B-032ADE3A1EE8}" type="presParOf" srcId="{D49117B3-C834-4C2A-B3B4-9F7274409989}" destId="{32364C2F-E737-49E5-B69A-6B7F3A784662}" srcOrd="2" destOrd="0" presId="urn:microsoft.com/office/officeart/2005/8/layout/orgChart1"/>
    <dgm:cxn modelId="{8E0BC1DD-43CD-4080-B0A0-69E11C4AFB91}" type="presParOf" srcId="{DDA132F9-BEE3-4D94-BB74-B6F9AEC05B27}" destId="{8CC90251-61A1-4E84-AB30-7A9E5D352F5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A11B92-460F-411B-B652-00274E0BD8C7}" type="doc">
      <dgm:prSet loTypeId="urn:microsoft.com/office/officeart/2005/8/layout/orgChart1" loCatId="hierarchy" qsTypeId="urn:microsoft.com/office/officeart/2005/8/quickstyle/simple1" qsCatId="simple" csTypeId="urn:microsoft.com/office/officeart/2005/8/colors/accent1_2" csCatId="accent1" phldr="1"/>
      <dgm:spPr/>
    </dgm:pt>
    <dgm:pt modelId="{D32D15E0-68C6-4E19-917C-2A8413D0AABD}">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smtClean="0">
              <a:ln>
                <a:noFill/>
              </a:ln>
              <a:solidFill>
                <a:schemeClr val="tx1"/>
              </a:solidFill>
              <a:effectLst/>
              <a:latin typeface="Arial" charset="0"/>
              <a:cs typeface="Arial" charset="0"/>
            </a:rPr>
            <a:t>кейсы</a:t>
          </a:r>
        </a:p>
      </dgm:t>
    </dgm:pt>
    <dgm:pt modelId="{74165EEB-093A-4480-B358-BC01376439CB}" type="parTrans" cxnId="{7CA572E8-0060-4FDD-9DAE-1B0249136F5E}">
      <dgm:prSet/>
      <dgm:spPr/>
      <dgm:t>
        <a:bodyPr/>
        <a:lstStyle/>
        <a:p>
          <a:endParaRPr lang="ru-RU"/>
        </a:p>
      </dgm:t>
    </dgm:pt>
    <dgm:pt modelId="{54C41C73-E741-4E8C-852C-5B33D0CB08E4}" type="sibTrans" cxnId="{7CA572E8-0060-4FDD-9DAE-1B0249136F5E}">
      <dgm:prSet/>
      <dgm:spPr/>
      <dgm:t>
        <a:bodyPr/>
        <a:lstStyle/>
        <a:p>
          <a:endParaRPr lang="ru-RU"/>
        </a:p>
      </dgm:t>
    </dgm:pt>
    <dgm:pt modelId="{566CADB2-D7EC-4995-A39F-632CA35DAD85}">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Кейсы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по анализу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и оценке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ситуации</a:t>
          </a:r>
          <a:r>
            <a:rPr kumimoji="0" lang="ru-RU" altLang="ru-RU" b="0" i="0" u="none" strike="noStrike" cap="none" normalizeH="0" baseline="0" dirty="0" smtClean="0">
              <a:ln>
                <a:noFill/>
              </a:ln>
              <a:solidFill>
                <a:schemeClr val="tx1"/>
              </a:solidFill>
              <a:effectLst/>
              <a:latin typeface="Arial" charset="0"/>
              <a:cs typeface="Arial" charset="0"/>
            </a:rPr>
            <a:t> </a:t>
          </a:r>
        </a:p>
      </dgm:t>
    </dgm:pt>
    <dgm:pt modelId="{0CA468C2-A2FB-4117-B782-6A031AD255AA}" type="parTrans" cxnId="{B453B6F1-17C3-4685-9AF6-1969CA7EB23D}">
      <dgm:prSet/>
      <dgm:spPr/>
      <dgm:t>
        <a:bodyPr/>
        <a:lstStyle/>
        <a:p>
          <a:endParaRPr lang="ru-RU"/>
        </a:p>
      </dgm:t>
    </dgm:pt>
    <dgm:pt modelId="{AFAA6466-B757-460A-AC52-72D12C0F3DA3}" type="sibTrans" cxnId="{B453B6F1-17C3-4685-9AF6-1969CA7EB23D}">
      <dgm:prSet/>
      <dgm:spPr/>
      <dgm:t>
        <a:bodyPr/>
        <a:lstStyle/>
        <a:p>
          <a:endParaRPr lang="ru-RU"/>
        </a:p>
      </dgm:t>
    </dgm:pt>
    <dgm:pt modelId="{DC534C65-3573-46FB-85A7-6AFEA6D3BF17}">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Кейсы,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обучающие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решению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проблемы и</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 принятию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решений</a:t>
          </a:r>
          <a:r>
            <a:rPr kumimoji="0" lang="ru-RU" altLang="ru-RU" b="0" i="0" u="none" strike="noStrike" cap="none" normalizeH="0" baseline="0" dirty="0" smtClean="0">
              <a:ln>
                <a:noFill/>
              </a:ln>
              <a:solidFill>
                <a:schemeClr val="tx1"/>
              </a:solidFill>
              <a:effectLst/>
              <a:latin typeface="Arial" charset="0"/>
              <a:cs typeface="Arial" charset="0"/>
            </a:rPr>
            <a:t> </a:t>
          </a:r>
        </a:p>
      </dgm:t>
    </dgm:pt>
    <dgm:pt modelId="{9EDA03D3-D728-45E5-982B-95D14339546A}" type="parTrans" cxnId="{32B59F7F-38E8-4CF2-BE89-4C90F96B0002}">
      <dgm:prSet/>
      <dgm:spPr/>
      <dgm:t>
        <a:bodyPr/>
        <a:lstStyle/>
        <a:p>
          <a:endParaRPr lang="ru-RU"/>
        </a:p>
      </dgm:t>
    </dgm:pt>
    <dgm:pt modelId="{8DD3E746-73AA-4A56-B36F-1D44BA9C76F8}" type="sibTrans" cxnId="{32B59F7F-38E8-4CF2-BE89-4C90F96B0002}">
      <dgm:prSet/>
      <dgm:spPr/>
      <dgm:t>
        <a:bodyPr/>
        <a:lstStyle/>
        <a:p>
          <a:endParaRPr lang="ru-RU"/>
        </a:p>
      </dgm:t>
    </dgm:pt>
    <dgm:pt modelId="{94C743BA-1E2F-4B24-B7C7-D9F58F0AD7EE}">
      <dgm:prSet/>
      <dgm:spPr>
        <a:solidFill>
          <a:schemeClr val="accent6">
            <a:lumMod val="40000"/>
            <a:lumOff val="60000"/>
          </a:schemeClr>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Кейсы,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иллюстрирующие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проблему,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концепцию</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 или решение</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chemeClr val="tx1"/>
              </a:solidFill>
              <a:effectLst/>
              <a:latin typeface="Arial" charset="0"/>
              <a:cs typeface="Arial" charset="0"/>
            </a:rPr>
            <a:t> в целом</a:t>
          </a:r>
          <a:r>
            <a:rPr kumimoji="0" lang="ru-RU" altLang="ru-RU" b="0" i="0" u="none" strike="noStrike" cap="none" normalizeH="0" baseline="0" dirty="0" smtClean="0">
              <a:ln>
                <a:noFill/>
              </a:ln>
              <a:solidFill>
                <a:schemeClr val="tx1"/>
              </a:solidFill>
              <a:effectLst/>
              <a:latin typeface="Arial" charset="0"/>
              <a:cs typeface="Arial" charset="0"/>
            </a:rPr>
            <a:t> </a:t>
          </a:r>
        </a:p>
      </dgm:t>
    </dgm:pt>
    <dgm:pt modelId="{2133CF6E-BA78-498F-8B34-A7F0E470D3B8}" type="parTrans" cxnId="{E791A663-44D2-421D-9E3C-CFB2D4F22B1D}">
      <dgm:prSet/>
      <dgm:spPr/>
      <dgm:t>
        <a:bodyPr/>
        <a:lstStyle/>
        <a:p>
          <a:endParaRPr lang="ru-RU"/>
        </a:p>
      </dgm:t>
    </dgm:pt>
    <dgm:pt modelId="{0A63EB0E-8062-4A2F-B474-DEBC91B1D16D}" type="sibTrans" cxnId="{E791A663-44D2-421D-9E3C-CFB2D4F22B1D}">
      <dgm:prSet/>
      <dgm:spPr/>
      <dgm:t>
        <a:bodyPr/>
        <a:lstStyle/>
        <a:p>
          <a:endParaRPr lang="ru-RU"/>
        </a:p>
      </dgm:t>
    </dgm:pt>
    <dgm:pt modelId="{A1107E19-995F-4207-9DBE-AB59F774FAAA}" type="pres">
      <dgm:prSet presAssocID="{E4A11B92-460F-411B-B652-00274E0BD8C7}" presName="hierChild1" presStyleCnt="0">
        <dgm:presLayoutVars>
          <dgm:orgChart val="1"/>
          <dgm:chPref val="1"/>
          <dgm:dir/>
          <dgm:animOne val="branch"/>
          <dgm:animLvl val="lvl"/>
          <dgm:resizeHandles/>
        </dgm:presLayoutVars>
      </dgm:prSet>
      <dgm:spPr/>
    </dgm:pt>
    <dgm:pt modelId="{5A55699E-FDAF-4F52-8333-4278B3CBDA99}" type="pres">
      <dgm:prSet presAssocID="{D32D15E0-68C6-4E19-917C-2A8413D0AABD}" presName="hierRoot1" presStyleCnt="0">
        <dgm:presLayoutVars>
          <dgm:hierBranch/>
        </dgm:presLayoutVars>
      </dgm:prSet>
      <dgm:spPr/>
    </dgm:pt>
    <dgm:pt modelId="{ECC026BF-5178-41A1-BE7A-5B801CC0E973}" type="pres">
      <dgm:prSet presAssocID="{D32D15E0-68C6-4E19-917C-2A8413D0AABD}" presName="rootComposite1" presStyleCnt="0"/>
      <dgm:spPr/>
    </dgm:pt>
    <dgm:pt modelId="{C252427F-0503-4790-8F10-1CE22AC6B1DE}" type="pres">
      <dgm:prSet presAssocID="{D32D15E0-68C6-4E19-917C-2A8413D0AABD}" presName="rootText1" presStyleLbl="node0" presStyleIdx="0" presStyleCnt="1">
        <dgm:presLayoutVars>
          <dgm:chPref val="3"/>
        </dgm:presLayoutVars>
      </dgm:prSet>
      <dgm:spPr/>
      <dgm:t>
        <a:bodyPr/>
        <a:lstStyle/>
        <a:p>
          <a:endParaRPr lang="ru-RU"/>
        </a:p>
      </dgm:t>
    </dgm:pt>
    <dgm:pt modelId="{E91694D2-FE4C-4BF1-81FC-3C47054FC2AB}" type="pres">
      <dgm:prSet presAssocID="{D32D15E0-68C6-4E19-917C-2A8413D0AABD}" presName="rootConnector1" presStyleLbl="node1" presStyleIdx="0" presStyleCnt="0"/>
      <dgm:spPr/>
      <dgm:t>
        <a:bodyPr/>
        <a:lstStyle/>
        <a:p>
          <a:endParaRPr lang="ru-RU"/>
        </a:p>
      </dgm:t>
    </dgm:pt>
    <dgm:pt modelId="{85A63903-C859-4E67-AD6B-08584C5C42DA}" type="pres">
      <dgm:prSet presAssocID="{D32D15E0-68C6-4E19-917C-2A8413D0AABD}" presName="hierChild2" presStyleCnt="0"/>
      <dgm:spPr/>
    </dgm:pt>
    <dgm:pt modelId="{0B181D28-CD1F-4D34-943C-97E91E28D4B7}" type="pres">
      <dgm:prSet presAssocID="{0CA468C2-A2FB-4117-B782-6A031AD255AA}" presName="Name35" presStyleLbl="parChTrans1D2" presStyleIdx="0" presStyleCnt="3"/>
      <dgm:spPr/>
      <dgm:t>
        <a:bodyPr/>
        <a:lstStyle/>
        <a:p>
          <a:endParaRPr lang="ru-RU"/>
        </a:p>
      </dgm:t>
    </dgm:pt>
    <dgm:pt modelId="{1F4EBCDF-434C-43AA-8449-384E0CF636BF}" type="pres">
      <dgm:prSet presAssocID="{566CADB2-D7EC-4995-A39F-632CA35DAD85}" presName="hierRoot2" presStyleCnt="0">
        <dgm:presLayoutVars>
          <dgm:hierBranch/>
        </dgm:presLayoutVars>
      </dgm:prSet>
      <dgm:spPr/>
    </dgm:pt>
    <dgm:pt modelId="{78D5ABDA-D316-4153-BE12-DBA55C7ADD56}" type="pres">
      <dgm:prSet presAssocID="{566CADB2-D7EC-4995-A39F-632CA35DAD85}" presName="rootComposite" presStyleCnt="0"/>
      <dgm:spPr/>
    </dgm:pt>
    <dgm:pt modelId="{8064F8DC-87CF-4F6E-A232-50ABE4EAFCD9}" type="pres">
      <dgm:prSet presAssocID="{566CADB2-D7EC-4995-A39F-632CA35DAD85}" presName="rootText" presStyleLbl="node2" presStyleIdx="0" presStyleCnt="3" custScaleY="176883">
        <dgm:presLayoutVars>
          <dgm:chPref val="3"/>
        </dgm:presLayoutVars>
      </dgm:prSet>
      <dgm:spPr/>
      <dgm:t>
        <a:bodyPr/>
        <a:lstStyle/>
        <a:p>
          <a:endParaRPr lang="ru-RU"/>
        </a:p>
      </dgm:t>
    </dgm:pt>
    <dgm:pt modelId="{0D571857-E508-4825-8BE9-B17C817AB4E4}" type="pres">
      <dgm:prSet presAssocID="{566CADB2-D7EC-4995-A39F-632CA35DAD85}" presName="rootConnector" presStyleLbl="node2" presStyleIdx="0" presStyleCnt="3"/>
      <dgm:spPr/>
      <dgm:t>
        <a:bodyPr/>
        <a:lstStyle/>
        <a:p>
          <a:endParaRPr lang="ru-RU"/>
        </a:p>
      </dgm:t>
    </dgm:pt>
    <dgm:pt modelId="{21F18047-F8B5-461A-B278-5974A4CBA9B9}" type="pres">
      <dgm:prSet presAssocID="{566CADB2-D7EC-4995-A39F-632CA35DAD85}" presName="hierChild4" presStyleCnt="0"/>
      <dgm:spPr/>
    </dgm:pt>
    <dgm:pt modelId="{2CB62B83-7D6B-4825-A214-42CEE6946A61}" type="pres">
      <dgm:prSet presAssocID="{566CADB2-D7EC-4995-A39F-632CA35DAD85}" presName="hierChild5" presStyleCnt="0"/>
      <dgm:spPr/>
    </dgm:pt>
    <dgm:pt modelId="{7375CA14-172B-44FE-AC19-1FF05D7364FA}" type="pres">
      <dgm:prSet presAssocID="{9EDA03D3-D728-45E5-982B-95D14339546A}" presName="Name35" presStyleLbl="parChTrans1D2" presStyleIdx="1" presStyleCnt="3"/>
      <dgm:spPr/>
      <dgm:t>
        <a:bodyPr/>
        <a:lstStyle/>
        <a:p>
          <a:endParaRPr lang="ru-RU"/>
        </a:p>
      </dgm:t>
    </dgm:pt>
    <dgm:pt modelId="{7DBF304C-3510-4C83-A14C-4A451A454EC4}" type="pres">
      <dgm:prSet presAssocID="{DC534C65-3573-46FB-85A7-6AFEA6D3BF17}" presName="hierRoot2" presStyleCnt="0">
        <dgm:presLayoutVars>
          <dgm:hierBranch/>
        </dgm:presLayoutVars>
      </dgm:prSet>
      <dgm:spPr/>
    </dgm:pt>
    <dgm:pt modelId="{F45BA00B-736C-4D44-BB91-423E28349949}" type="pres">
      <dgm:prSet presAssocID="{DC534C65-3573-46FB-85A7-6AFEA6D3BF17}" presName="rootComposite" presStyleCnt="0"/>
      <dgm:spPr/>
    </dgm:pt>
    <dgm:pt modelId="{E7B71F57-7D09-402A-8558-878BBCC6A177}" type="pres">
      <dgm:prSet presAssocID="{DC534C65-3573-46FB-85A7-6AFEA6D3BF17}" presName="rootText" presStyleLbl="node2" presStyleIdx="1" presStyleCnt="3" custScaleY="177688">
        <dgm:presLayoutVars>
          <dgm:chPref val="3"/>
        </dgm:presLayoutVars>
      </dgm:prSet>
      <dgm:spPr/>
      <dgm:t>
        <a:bodyPr/>
        <a:lstStyle/>
        <a:p>
          <a:endParaRPr lang="ru-RU"/>
        </a:p>
      </dgm:t>
    </dgm:pt>
    <dgm:pt modelId="{2F9FF6A0-1D19-4A2E-9D80-746485D38F2C}" type="pres">
      <dgm:prSet presAssocID="{DC534C65-3573-46FB-85A7-6AFEA6D3BF17}" presName="rootConnector" presStyleLbl="node2" presStyleIdx="1" presStyleCnt="3"/>
      <dgm:spPr/>
      <dgm:t>
        <a:bodyPr/>
        <a:lstStyle/>
        <a:p>
          <a:endParaRPr lang="ru-RU"/>
        </a:p>
      </dgm:t>
    </dgm:pt>
    <dgm:pt modelId="{1B5DE098-BCC8-43F0-8376-BA77F9FC33F6}" type="pres">
      <dgm:prSet presAssocID="{DC534C65-3573-46FB-85A7-6AFEA6D3BF17}" presName="hierChild4" presStyleCnt="0"/>
      <dgm:spPr/>
    </dgm:pt>
    <dgm:pt modelId="{66A18525-8396-4F63-90E3-A6CFA9AD2FFC}" type="pres">
      <dgm:prSet presAssocID="{DC534C65-3573-46FB-85A7-6AFEA6D3BF17}" presName="hierChild5" presStyleCnt="0"/>
      <dgm:spPr/>
    </dgm:pt>
    <dgm:pt modelId="{CC0961DC-F105-4298-BAD6-0642CEEA9CCF}" type="pres">
      <dgm:prSet presAssocID="{2133CF6E-BA78-498F-8B34-A7F0E470D3B8}" presName="Name35" presStyleLbl="parChTrans1D2" presStyleIdx="2" presStyleCnt="3"/>
      <dgm:spPr/>
      <dgm:t>
        <a:bodyPr/>
        <a:lstStyle/>
        <a:p>
          <a:endParaRPr lang="ru-RU"/>
        </a:p>
      </dgm:t>
    </dgm:pt>
    <dgm:pt modelId="{46FF9D1F-0753-48B4-B093-E9235F144093}" type="pres">
      <dgm:prSet presAssocID="{94C743BA-1E2F-4B24-B7C7-D9F58F0AD7EE}" presName="hierRoot2" presStyleCnt="0">
        <dgm:presLayoutVars>
          <dgm:hierBranch/>
        </dgm:presLayoutVars>
      </dgm:prSet>
      <dgm:spPr/>
    </dgm:pt>
    <dgm:pt modelId="{D048658F-844A-437D-B7FE-692649A1272E}" type="pres">
      <dgm:prSet presAssocID="{94C743BA-1E2F-4B24-B7C7-D9F58F0AD7EE}" presName="rootComposite" presStyleCnt="0"/>
      <dgm:spPr/>
    </dgm:pt>
    <dgm:pt modelId="{61A74D6E-E38C-4F95-B0AE-10C29AFD7CDC}" type="pres">
      <dgm:prSet presAssocID="{94C743BA-1E2F-4B24-B7C7-D9F58F0AD7EE}" presName="rootText" presStyleLbl="node2" presStyleIdx="2" presStyleCnt="3" custScaleY="191442">
        <dgm:presLayoutVars>
          <dgm:chPref val="3"/>
        </dgm:presLayoutVars>
      </dgm:prSet>
      <dgm:spPr/>
      <dgm:t>
        <a:bodyPr/>
        <a:lstStyle/>
        <a:p>
          <a:endParaRPr lang="ru-RU"/>
        </a:p>
      </dgm:t>
    </dgm:pt>
    <dgm:pt modelId="{7C87C7B9-F55D-41DB-9058-E4AF31354E6A}" type="pres">
      <dgm:prSet presAssocID="{94C743BA-1E2F-4B24-B7C7-D9F58F0AD7EE}" presName="rootConnector" presStyleLbl="node2" presStyleIdx="2" presStyleCnt="3"/>
      <dgm:spPr/>
      <dgm:t>
        <a:bodyPr/>
        <a:lstStyle/>
        <a:p>
          <a:endParaRPr lang="ru-RU"/>
        </a:p>
      </dgm:t>
    </dgm:pt>
    <dgm:pt modelId="{7C5BFA89-32C5-48E5-B93D-5C903AC64FC3}" type="pres">
      <dgm:prSet presAssocID="{94C743BA-1E2F-4B24-B7C7-D9F58F0AD7EE}" presName="hierChild4" presStyleCnt="0"/>
      <dgm:spPr/>
    </dgm:pt>
    <dgm:pt modelId="{3D1BDC2F-5FE1-4463-966A-C10D6DA777DB}" type="pres">
      <dgm:prSet presAssocID="{94C743BA-1E2F-4B24-B7C7-D9F58F0AD7EE}" presName="hierChild5" presStyleCnt="0"/>
      <dgm:spPr/>
    </dgm:pt>
    <dgm:pt modelId="{63E74551-9304-49A3-8675-4598F6C4286B}" type="pres">
      <dgm:prSet presAssocID="{D32D15E0-68C6-4E19-917C-2A8413D0AABD}" presName="hierChild3" presStyleCnt="0"/>
      <dgm:spPr/>
    </dgm:pt>
  </dgm:ptLst>
  <dgm:cxnLst>
    <dgm:cxn modelId="{B590D90B-F26D-4871-AFAF-675842ABD25E}" type="presOf" srcId="{E4A11B92-460F-411B-B652-00274E0BD8C7}" destId="{A1107E19-995F-4207-9DBE-AB59F774FAAA}" srcOrd="0" destOrd="0" presId="urn:microsoft.com/office/officeart/2005/8/layout/orgChart1"/>
    <dgm:cxn modelId="{82D6D8C1-837C-451C-BEFB-3E494CEB2E9C}" type="presOf" srcId="{2133CF6E-BA78-498F-8B34-A7F0E470D3B8}" destId="{CC0961DC-F105-4298-BAD6-0642CEEA9CCF}" srcOrd="0" destOrd="0" presId="urn:microsoft.com/office/officeart/2005/8/layout/orgChart1"/>
    <dgm:cxn modelId="{96649DB5-8790-4A94-B2A6-5B9BB8475003}" type="presOf" srcId="{0CA468C2-A2FB-4117-B782-6A031AD255AA}" destId="{0B181D28-CD1F-4D34-943C-97E91E28D4B7}" srcOrd="0" destOrd="0" presId="urn:microsoft.com/office/officeart/2005/8/layout/orgChart1"/>
    <dgm:cxn modelId="{77D08084-A4C1-4FFC-874A-4A4791A1EA81}" type="presOf" srcId="{94C743BA-1E2F-4B24-B7C7-D9F58F0AD7EE}" destId="{61A74D6E-E38C-4F95-B0AE-10C29AFD7CDC}" srcOrd="0" destOrd="0" presId="urn:microsoft.com/office/officeart/2005/8/layout/orgChart1"/>
    <dgm:cxn modelId="{04B2CD3D-8E54-4ABB-8D34-E8338FDAA47F}" type="presOf" srcId="{566CADB2-D7EC-4995-A39F-632CA35DAD85}" destId="{0D571857-E508-4825-8BE9-B17C817AB4E4}" srcOrd="1" destOrd="0" presId="urn:microsoft.com/office/officeart/2005/8/layout/orgChart1"/>
    <dgm:cxn modelId="{7CA572E8-0060-4FDD-9DAE-1B0249136F5E}" srcId="{E4A11B92-460F-411B-B652-00274E0BD8C7}" destId="{D32D15E0-68C6-4E19-917C-2A8413D0AABD}" srcOrd="0" destOrd="0" parTransId="{74165EEB-093A-4480-B358-BC01376439CB}" sibTransId="{54C41C73-E741-4E8C-852C-5B33D0CB08E4}"/>
    <dgm:cxn modelId="{E3DCD227-99C3-45CE-AB3D-85992D8CDD87}" type="presOf" srcId="{566CADB2-D7EC-4995-A39F-632CA35DAD85}" destId="{8064F8DC-87CF-4F6E-A232-50ABE4EAFCD9}" srcOrd="0" destOrd="0" presId="urn:microsoft.com/office/officeart/2005/8/layout/orgChart1"/>
    <dgm:cxn modelId="{95A08E0E-FC1D-45A2-AE0C-F2DF5C37F28E}" type="presOf" srcId="{94C743BA-1E2F-4B24-B7C7-D9F58F0AD7EE}" destId="{7C87C7B9-F55D-41DB-9058-E4AF31354E6A}" srcOrd="1" destOrd="0" presId="urn:microsoft.com/office/officeart/2005/8/layout/orgChart1"/>
    <dgm:cxn modelId="{F7125E87-67EC-4AF1-9215-EC9D89FA1477}" type="presOf" srcId="{9EDA03D3-D728-45E5-982B-95D14339546A}" destId="{7375CA14-172B-44FE-AC19-1FF05D7364FA}" srcOrd="0" destOrd="0" presId="urn:microsoft.com/office/officeart/2005/8/layout/orgChart1"/>
    <dgm:cxn modelId="{584A05E2-7DBD-4DC9-819B-5FAB5C628102}" type="presOf" srcId="{DC534C65-3573-46FB-85A7-6AFEA6D3BF17}" destId="{E7B71F57-7D09-402A-8558-878BBCC6A177}" srcOrd="0" destOrd="0" presId="urn:microsoft.com/office/officeart/2005/8/layout/orgChart1"/>
    <dgm:cxn modelId="{C220B11B-B800-4DBF-839E-E41D7E3621BA}" type="presOf" srcId="{D32D15E0-68C6-4E19-917C-2A8413D0AABD}" destId="{E91694D2-FE4C-4BF1-81FC-3C47054FC2AB}" srcOrd="1" destOrd="0" presId="urn:microsoft.com/office/officeart/2005/8/layout/orgChart1"/>
    <dgm:cxn modelId="{6E399469-D89F-42AB-A835-0223127F4CAF}" type="presOf" srcId="{DC534C65-3573-46FB-85A7-6AFEA6D3BF17}" destId="{2F9FF6A0-1D19-4A2E-9D80-746485D38F2C}" srcOrd="1" destOrd="0" presId="urn:microsoft.com/office/officeart/2005/8/layout/orgChart1"/>
    <dgm:cxn modelId="{E791A663-44D2-421D-9E3C-CFB2D4F22B1D}" srcId="{D32D15E0-68C6-4E19-917C-2A8413D0AABD}" destId="{94C743BA-1E2F-4B24-B7C7-D9F58F0AD7EE}" srcOrd="2" destOrd="0" parTransId="{2133CF6E-BA78-498F-8B34-A7F0E470D3B8}" sibTransId="{0A63EB0E-8062-4A2F-B474-DEBC91B1D16D}"/>
    <dgm:cxn modelId="{53E59C9B-C0CD-4782-BE2C-95140A9B05B9}" type="presOf" srcId="{D32D15E0-68C6-4E19-917C-2A8413D0AABD}" destId="{C252427F-0503-4790-8F10-1CE22AC6B1DE}" srcOrd="0" destOrd="0" presId="urn:microsoft.com/office/officeart/2005/8/layout/orgChart1"/>
    <dgm:cxn modelId="{32B59F7F-38E8-4CF2-BE89-4C90F96B0002}" srcId="{D32D15E0-68C6-4E19-917C-2A8413D0AABD}" destId="{DC534C65-3573-46FB-85A7-6AFEA6D3BF17}" srcOrd="1" destOrd="0" parTransId="{9EDA03D3-D728-45E5-982B-95D14339546A}" sibTransId="{8DD3E746-73AA-4A56-B36F-1D44BA9C76F8}"/>
    <dgm:cxn modelId="{B453B6F1-17C3-4685-9AF6-1969CA7EB23D}" srcId="{D32D15E0-68C6-4E19-917C-2A8413D0AABD}" destId="{566CADB2-D7EC-4995-A39F-632CA35DAD85}" srcOrd="0" destOrd="0" parTransId="{0CA468C2-A2FB-4117-B782-6A031AD255AA}" sibTransId="{AFAA6466-B757-460A-AC52-72D12C0F3DA3}"/>
    <dgm:cxn modelId="{63F87D99-35BA-4D10-B672-0B202B6F7F3E}" type="presParOf" srcId="{A1107E19-995F-4207-9DBE-AB59F774FAAA}" destId="{5A55699E-FDAF-4F52-8333-4278B3CBDA99}" srcOrd="0" destOrd="0" presId="urn:microsoft.com/office/officeart/2005/8/layout/orgChart1"/>
    <dgm:cxn modelId="{0A5B99E4-0F19-47A6-964B-EEA2D2A396E8}" type="presParOf" srcId="{5A55699E-FDAF-4F52-8333-4278B3CBDA99}" destId="{ECC026BF-5178-41A1-BE7A-5B801CC0E973}" srcOrd="0" destOrd="0" presId="urn:microsoft.com/office/officeart/2005/8/layout/orgChart1"/>
    <dgm:cxn modelId="{4CA89AB8-DCA3-48E8-AA31-407BB3477223}" type="presParOf" srcId="{ECC026BF-5178-41A1-BE7A-5B801CC0E973}" destId="{C252427F-0503-4790-8F10-1CE22AC6B1DE}" srcOrd="0" destOrd="0" presId="urn:microsoft.com/office/officeart/2005/8/layout/orgChart1"/>
    <dgm:cxn modelId="{9EAAB3D7-1675-4A0C-B00E-C346C347F58A}" type="presParOf" srcId="{ECC026BF-5178-41A1-BE7A-5B801CC0E973}" destId="{E91694D2-FE4C-4BF1-81FC-3C47054FC2AB}" srcOrd="1" destOrd="0" presId="urn:microsoft.com/office/officeart/2005/8/layout/orgChart1"/>
    <dgm:cxn modelId="{7D6FE3EE-3B03-4E94-AA09-090D7AAEE6E4}" type="presParOf" srcId="{5A55699E-FDAF-4F52-8333-4278B3CBDA99}" destId="{85A63903-C859-4E67-AD6B-08584C5C42DA}" srcOrd="1" destOrd="0" presId="urn:microsoft.com/office/officeart/2005/8/layout/orgChart1"/>
    <dgm:cxn modelId="{EED6AAAE-FBDB-4C77-A9A1-940707CA42C0}" type="presParOf" srcId="{85A63903-C859-4E67-AD6B-08584C5C42DA}" destId="{0B181D28-CD1F-4D34-943C-97E91E28D4B7}" srcOrd="0" destOrd="0" presId="urn:microsoft.com/office/officeart/2005/8/layout/orgChart1"/>
    <dgm:cxn modelId="{86A15D63-F58A-42EE-B05D-48AACE5FEB7F}" type="presParOf" srcId="{85A63903-C859-4E67-AD6B-08584C5C42DA}" destId="{1F4EBCDF-434C-43AA-8449-384E0CF636BF}" srcOrd="1" destOrd="0" presId="urn:microsoft.com/office/officeart/2005/8/layout/orgChart1"/>
    <dgm:cxn modelId="{193EE905-4BBC-4623-9D3F-5CF9784246E6}" type="presParOf" srcId="{1F4EBCDF-434C-43AA-8449-384E0CF636BF}" destId="{78D5ABDA-D316-4153-BE12-DBA55C7ADD56}" srcOrd="0" destOrd="0" presId="urn:microsoft.com/office/officeart/2005/8/layout/orgChart1"/>
    <dgm:cxn modelId="{2CE06A82-279D-43E9-AC3B-E05666665A78}" type="presParOf" srcId="{78D5ABDA-D316-4153-BE12-DBA55C7ADD56}" destId="{8064F8DC-87CF-4F6E-A232-50ABE4EAFCD9}" srcOrd="0" destOrd="0" presId="urn:microsoft.com/office/officeart/2005/8/layout/orgChart1"/>
    <dgm:cxn modelId="{6443783F-7F9F-4469-ABA5-16FB6A8106DE}" type="presParOf" srcId="{78D5ABDA-D316-4153-BE12-DBA55C7ADD56}" destId="{0D571857-E508-4825-8BE9-B17C817AB4E4}" srcOrd="1" destOrd="0" presId="urn:microsoft.com/office/officeart/2005/8/layout/orgChart1"/>
    <dgm:cxn modelId="{BBC4627A-CF08-410D-B4F4-628EF839D48B}" type="presParOf" srcId="{1F4EBCDF-434C-43AA-8449-384E0CF636BF}" destId="{21F18047-F8B5-461A-B278-5974A4CBA9B9}" srcOrd="1" destOrd="0" presId="urn:microsoft.com/office/officeart/2005/8/layout/orgChart1"/>
    <dgm:cxn modelId="{C06AD63F-1FA2-439E-8350-8A5E2C1A0A18}" type="presParOf" srcId="{1F4EBCDF-434C-43AA-8449-384E0CF636BF}" destId="{2CB62B83-7D6B-4825-A214-42CEE6946A61}" srcOrd="2" destOrd="0" presId="urn:microsoft.com/office/officeart/2005/8/layout/orgChart1"/>
    <dgm:cxn modelId="{CB462F3F-9A43-4866-9E17-608ABA232B53}" type="presParOf" srcId="{85A63903-C859-4E67-AD6B-08584C5C42DA}" destId="{7375CA14-172B-44FE-AC19-1FF05D7364FA}" srcOrd="2" destOrd="0" presId="urn:microsoft.com/office/officeart/2005/8/layout/orgChart1"/>
    <dgm:cxn modelId="{0FE96E01-61E6-4874-95B5-7910C930827F}" type="presParOf" srcId="{85A63903-C859-4E67-AD6B-08584C5C42DA}" destId="{7DBF304C-3510-4C83-A14C-4A451A454EC4}" srcOrd="3" destOrd="0" presId="urn:microsoft.com/office/officeart/2005/8/layout/orgChart1"/>
    <dgm:cxn modelId="{18C4367F-1AD8-40E8-9D6A-AA60332478AB}" type="presParOf" srcId="{7DBF304C-3510-4C83-A14C-4A451A454EC4}" destId="{F45BA00B-736C-4D44-BB91-423E28349949}" srcOrd="0" destOrd="0" presId="urn:microsoft.com/office/officeart/2005/8/layout/orgChart1"/>
    <dgm:cxn modelId="{4E58BE7E-9088-4A97-AC16-9A6A9AF28387}" type="presParOf" srcId="{F45BA00B-736C-4D44-BB91-423E28349949}" destId="{E7B71F57-7D09-402A-8558-878BBCC6A177}" srcOrd="0" destOrd="0" presId="urn:microsoft.com/office/officeart/2005/8/layout/orgChart1"/>
    <dgm:cxn modelId="{D3D18CAF-DFC0-4C34-8AE3-2249FA51D7DE}" type="presParOf" srcId="{F45BA00B-736C-4D44-BB91-423E28349949}" destId="{2F9FF6A0-1D19-4A2E-9D80-746485D38F2C}" srcOrd="1" destOrd="0" presId="urn:microsoft.com/office/officeart/2005/8/layout/orgChart1"/>
    <dgm:cxn modelId="{045FBC72-F3C6-4A3A-921A-58F31F7F42FA}" type="presParOf" srcId="{7DBF304C-3510-4C83-A14C-4A451A454EC4}" destId="{1B5DE098-BCC8-43F0-8376-BA77F9FC33F6}" srcOrd="1" destOrd="0" presId="urn:microsoft.com/office/officeart/2005/8/layout/orgChart1"/>
    <dgm:cxn modelId="{8DBCD406-FF2A-4828-91C0-92DF6EC1E8C9}" type="presParOf" srcId="{7DBF304C-3510-4C83-A14C-4A451A454EC4}" destId="{66A18525-8396-4F63-90E3-A6CFA9AD2FFC}" srcOrd="2" destOrd="0" presId="urn:microsoft.com/office/officeart/2005/8/layout/orgChart1"/>
    <dgm:cxn modelId="{E038F9B3-6D60-453C-9E85-7ECF51FBB10B}" type="presParOf" srcId="{85A63903-C859-4E67-AD6B-08584C5C42DA}" destId="{CC0961DC-F105-4298-BAD6-0642CEEA9CCF}" srcOrd="4" destOrd="0" presId="urn:microsoft.com/office/officeart/2005/8/layout/orgChart1"/>
    <dgm:cxn modelId="{5CD58DC2-0F90-431A-A2BD-5946135A30DC}" type="presParOf" srcId="{85A63903-C859-4E67-AD6B-08584C5C42DA}" destId="{46FF9D1F-0753-48B4-B093-E9235F144093}" srcOrd="5" destOrd="0" presId="urn:microsoft.com/office/officeart/2005/8/layout/orgChart1"/>
    <dgm:cxn modelId="{102CCA46-C3CF-4C39-8F14-8438E7047279}" type="presParOf" srcId="{46FF9D1F-0753-48B4-B093-E9235F144093}" destId="{D048658F-844A-437D-B7FE-692649A1272E}" srcOrd="0" destOrd="0" presId="urn:microsoft.com/office/officeart/2005/8/layout/orgChart1"/>
    <dgm:cxn modelId="{4F5F4AB2-5C23-4A8F-9EB3-981D915CBC8E}" type="presParOf" srcId="{D048658F-844A-437D-B7FE-692649A1272E}" destId="{61A74D6E-E38C-4F95-B0AE-10C29AFD7CDC}" srcOrd="0" destOrd="0" presId="urn:microsoft.com/office/officeart/2005/8/layout/orgChart1"/>
    <dgm:cxn modelId="{86F8932C-9A57-4121-B8B9-66FE31B870CF}" type="presParOf" srcId="{D048658F-844A-437D-B7FE-692649A1272E}" destId="{7C87C7B9-F55D-41DB-9058-E4AF31354E6A}" srcOrd="1" destOrd="0" presId="urn:microsoft.com/office/officeart/2005/8/layout/orgChart1"/>
    <dgm:cxn modelId="{E5CA5802-8722-4A6F-83C8-DB94D5E2F70D}" type="presParOf" srcId="{46FF9D1F-0753-48B4-B093-E9235F144093}" destId="{7C5BFA89-32C5-48E5-B93D-5C903AC64FC3}" srcOrd="1" destOrd="0" presId="urn:microsoft.com/office/officeart/2005/8/layout/orgChart1"/>
    <dgm:cxn modelId="{F2E7944B-B2F3-4E0A-AF7A-87293EEB27DC}" type="presParOf" srcId="{46FF9D1F-0753-48B4-B093-E9235F144093}" destId="{3D1BDC2F-5FE1-4463-966A-C10D6DA777DB}" srcOrd="2" destOrd="0" presId="urn:microsoft.com/office/officeart/2005/8/layout/orgChart1"/>
    <dgm:cxn modelId="{DE26E0D8-73A4-4D45-9A4B-6770FF08A45D}" type="presParOf" srcId="{5A55699E-FDAF-4F52-8333-4278B3CBDA99}" destId="{63E74551-9304-49A3-8675-4598F6C4286B}"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993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48B26EC4-8B66-4E6B-879A-AD887096DB84}" type="datetimeFigureOut">
              <a:rPr lang="ru-RU"/>
              <a:pPr/>
              <a:t>19.10.2017</a:t>
            </a:fld>
            <a:endParaRPr lang="ru-RU"/>
          </a:p>
        </p:txBody>
      </p:sp>
      <p:sp>
        <p:nvSpPr>
          <p:cNvPr id="99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993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993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63A6A0D-26D1-4EEA-9CA1-609B76E8A78E}" type="slidenum">
              <a:rPr lang="ru-RU"/>
              <a:pPr/>
              <a:t>‹#›</a:t>
            </a:fld>
            <a:endParaRPr lang="ru-RU"/>
          </a:p>
        </p:txBody>
      </p:sp>
    </p:spTree>
    <p:extLst>
      <p:ext uri="{BB962C8B-B14F-4D97-AF65-F5344CB8AC3E}">
        <p14:creationId xmlns:p14="http://schemas.microsoft.com/office/powerpoint/2010/main" xmlns="" val="42294231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A31BE77-E724-42AD-BE4D-475704D715C9}" type="slidenum">
              <a:rPr lang="ru-RU" sz="1200">
                <a:latin typeface="+mn-lt"/>
              </a:rPr>
              <a:pPr algn="r" fontAlgn="auto">
                <a:spcBef>
                  <a:spcPts val="0"/>
                </a:spcBef>
                <a:spcAft>
                  <a:spcPts val="0"/>
                </a:spcAft>
                <a:defRPr/>
              </a:pPr>
              <a:t>6</a:t>
            </a:fld>
            <a:endParaRPr lang="ru-RU" sz="1200">
              <a:latin typeface="+mn-lt"/>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14400" y="4343400"/>
            <a:ext cx="5029200" cy="4114800"/>
          </a:xfrm>
        </p:spPr>
        <p:txBody>
          <a:bodyPr/>
          <a:lstStyle/>
          <a:p>
            <a:pPr>
              <a:spcBef>
                <a:spcPct val="0"/>
              </a:spcBef>
            </a:pPr>
            <a:endParaRPr lang="en-US"/>
          </a:p>
        </p:txBody>
      </p:sp>
    </p:spTree>
    <p:extLst>
      <p:ext uri="{BB962C8B-B14F-4D97-AF65-F5344CB8AC3E}">
        <p14:creationId xmlns:p14="http://schemas.microsoft.com/office/powerpoint/2010/main" xmlns="" val="162354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5C2FE14-7D1C-4325-A6D5-D4AFD3D9179D}" type="slidenum">
              <a:rPr lang="ru-RU" sz="1200"/>
              <a:pPr algn="r"/>
              <a:t>9</a:t>
            </a:fld>
            <a:endParaRPr lang="ru-RU"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p:txBody>
          <a:bodyPr/>
          <a:lstStyle/>
          <a:p>
            <a:r>
              <a:rPr lang="ru-RU"/>
              <a:t>Родители часто обижаются на то, что школа не учит детей жизни, и, следовательно, дети не умеют решать именно жизненные задачи, с которыми сталкиваются практически ежедневно. А если мы посмотрим на структуру традиционного урока, на котором учились и мы сами! Кто более активен на уроке, а кому приходится быть активным в жизни, чтобы решить то,  с чем столкнулись в тот или иной момент.</a:t>
            </a:r>
          </a:p>
        </p:txBody>
      </p:sp>
    </p:spTree>
    <p:extLst>
      <p:ext uri="{BB962C8B-B14F-4D97-AF65-F5344CB8AC3E}">
        <p14:creationId xmlns:p14="http://schemas.microsoft.com/office/powerpoint/2010/main" xmlns="" val="1118203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159" y="0"/>
              <a:ext cx="9143396" cy="6858000"/>
              <a:chOff x="159" y="0"/>
              <a:chExt cx="9143396" cy="6858000"/>
            </a:xfrm>
          </p:grpSpPr>
          <p:grpSp>
            <p:nvGrpSpPr>
              <p:cNvPr id="28" name="Group 4"/>
              <p:cNvGrpSpPr>
                <a:grpSpLocks/>
              </p:cNvGrpSpPr>
              <p:nvPr/>
            </p:nvGrpSpPr>
            <p:grpSpPr bwMode="auto">
              <a:xfrm>
                <a:off x="159" y="0"/>
                <a:ext cx="2514434" cy="6858000"/>
                <a:chOff x="159" y="0"/>
                <a:chExt cx="2514434"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9" name="Group 5"/>
              <p:cNvGrpSpPr>
                <a:grpSpLocks/>
              </p:cNvGrpSpPr>
              <p:nvPr/>
            </p:nvGrpSpPr>
            <p:grpSpPr bwMode="auto">
              <a:xfrm>
                <a:off x="422406" y="0"/>
                <a:ext cx="2514434" cy="6858000"/>
                <a:chOff x="-504" y="0"/>
                <a:chExt cx="2514434"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0" name="Group 9"/>
              <p:cNvGrpSpPr>
                <a:grpSpLocks/>
              </p:cNvGrpSpPr>
              <p:nvPr/>
            </p:nvGrpSpPr>
            <p:grpSpPr bwMode="auto">
              <a:xfrm rot="10800000">
                <a:off x="6629121" y="0"/>
                <a:ext cx="2514434" cy="6858000"/>
                <a:chOff x="445" y="0"/>
                <a:chExt cx="2514434"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a:lvl1pPr>
          </a:lstStyle>
          <a:p>
            <a:pPr>
              <a:defRPr/>
            </a:pPr>
            <a:fld id="{801FD4C2-CCF8-4BA7-B098-8B35C4B64E5B}" type="datetimeFigureOut">
              <a:rPr lang="ru-RU"/>
              <a:pPr>
                <a:defRPr/>
              </a:pPr>
              <a:t>19.10.2017</a:t>
            </a:fld>
            <a:endParaRPr lang="ru-RU"/>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a:solidFill>
                  <a:schemeClr val="accent1"/>
                </a:solidFill>
              </a:defRPr>
            </a:lvl1pPr>
          </a:lstStyle>
          <a:p>
            <a:pPr>
              <a:defRPr/>
            </a:pPr>
            <a:endParaRPr lang="ru-RU"/>
          </a:p>
        </p:txBody>
      </p:sp>
      <p:sp>
        <p:nvSpPr>
          <p:cNvPr id="49" name="Slide Number Placeholder 5"/>
          <p:cNvSpPr>
            <a:spLocks noGrp="1"/>
          </p:cNvSpPr>
          <p:nvPr>
            <p:ph type="sldNum" sz="quarter" idx="12"/>
          </p:nvPr>
        </p:nvSpPr>
        <p:spPr>
          <a:xfrm>
            <a:off x="4649788" y="5719763"/>
            <a:ext cx="642937" cy="365125"/>
          </a:xfrm>
        </p:spPr>
        <p:txBody>
          <a:bodyPr/>
          <a:lstStyle>
            <a:lvl1pPr>
              <a:defRPr>
                <a:solidFill>
                  <a:schemeClr val="accent1"/>
                </a:solidFill>
              </a:defRPr>
            </a:lvl1pPr>
          </a:lstStyle>
          <a:p>
            <a:pPr>
              <a:defRPr/>
            </a:pPr>
            <a:fld id="{A13CD334-BA97-4148-867B-503CCF51912E}"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AE858077-C74E-4E7F-9F81-61AEED8FB9E5}" type="datetimeFigureOut">
              <a:rPr lang="ru-RU"/>
              <a:pPr>
                <a:defRPr/>
              </a:pPr>
              <a:t>19.10.2017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C4B2409-7B10-4D80-BB59-BD5CC7F6E20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DB846237-6F0D-4CFD-9AD6-99A1B2B6F775}" type="datetimeFigureOut">
              <a:rPr lang="ru-RU"/>
              <a:pPr>
                <a:defRPr/>
              </a:pPr>
              <a:t>19.10.2017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A60E8CC3-F5CA-40BD-B564-6494C55426B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AF195A44-7596-4558-9499-A515A9992BF1}" type="datetimeFigureOut">
              <a:rPr lang="ru-RU"/>
              <a:pPr>
                <a:defRPr/>
              </a:pPr>
              <a:t>19.10.2017</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403B9906-C1E2-47A2-BF4C-25CB637AC22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630D2F7E-1FED-49D2-B491-AB1875A0CB31}" type="datetimeFigureOut">
              <a:rPr lang="ru-RU"/>
              <a:pPr>
                <a:defRPr/>
              </a:pPr>
              <a:t>19.10.2017</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7879493B-88F0-4751-95D4-BB2A098EF27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D8737498-FF23-457E-868B-EBCF871B282A}" type="datetimeFigureOut">
              <a:rPr lang="ru-RU"/>
              <a:pPr>
                <a:defRPr/>
              </a:pPr>
              <a:t>19.10.2017</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B9F7C55C-B57A-48FE-B2C0-C58CAE18E7C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C48ED74-279A-4052-B54F-861BADEF2666}" type="datetimeFigureOut">
              <a:rPr lang="ru-RU"/>
              <a:pPr>
                <a:defRPr/>
              </a:pPr>
              <a:t>19.10.2017</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652FFE5C-F433-4777-B429-15DED02C743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159" y="0"/>
              <a:ext cx="9143396" cy="6858000"/>
              <a:chOff x="159" y="0"/>
              <a:chExt cx="9143396" cy="6858000"/>
            </a:xfrm>
          </p:grpSpPr>
          <p:grpSp>
            <p:nvGrpSpPr>
              <p:cNvPr id="29" name="Group 4"/>
              <p:cNvGrpSpPr>
                <a:grpSpLocks/>
              </p:cNvGrpSpPr>
              <p:nvPr/>
            </p:nvGrpSpPr>
            <p:grpSpPr bwMode="auto">
              <a:xfrm>
                <a:off x="159" y="0"/>
                <a:ext cx="2514434" cy="6858000"/>
                <a:chOff x="159" y="0"/>
                <a:chExt cx="2514434"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0" name="Group 5"/>
              <p:cNvGrpSpPr>
                <a:grpSpLocks/>
              </p:cNvGrpSpPr>
              <p:nvPr/>
            </p:nvGrpSpPr>
            <p:grpSpPr bwMode="auto">
              <a:xfrm>
                <a:off x="422406" y="0"/>
                <a:ext cx="2514434" cy="6858000"/>
                <a:chOff x="-504" y="0"/>
                <a:chExt cx="2514434"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1" name="Group 9"/>
              <p:cNvGrpSpPr>
                <a:grpSpLocks/>
              </p:cNvGrpSpPr>
              <p:nvPr/>
            </p:nvGrpSpPr>
            <p:grpSpPr bwMode="auto">
              <a:xfrm rot="10800000">
                <a:off x="6629121" y="0"/>
                <a:ext cx="2514434" cy="6858000"/>
                <a:chOff x="445" y="0"/>
                <a:chExt cx="2514434"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8" name="Date Placeholder 4"/>
          <p:cNvSpPr>
            <a:spLocks noGrp="1"/>
          </p:cNvSpPr>
          <p:nvPr>
            <p:ph type="dt" sz="half" idx="10"/>
          </p:nvPr>
        </p:nvSpPr>
        <p:spPr/>
        <p:txBody>
          <a:bodyPr/>
          <a:lstStyle>
            <a:lvl1pPr>
              <a:defRPr/>
            </a:lvl1pPr>
          </a:lstStyle>
          <a:p>
            <a:pPr>
              <a:defRPr/>
            </a:pPr>
            <a:fld id="{6A28F103-89AC-415A-9502-5A0263D37C11}" type="datetimeFigureOut">
              <a:rPr lang="ru-RU"/>
              <a:pPr>
                <a:defRPr/>
              </a:pPr>
              <a:t>19.10.2017</a:t>
            </a:fld>
            <a:endParaRPr lang="ru-RU"/>
          </a:p>
        </p:txBody>
      </p:sp>
      <p:sp>
        <p:nvSpPr>
          <p:cNvPr id="49" name="Slide Number Placeholder 6"/>
          <p:cNvSpPr>
            <a:spLocks noGrp="1"/>
          </p:cNvSpPr>
          <p:nvPr>
            <p:ph type="sldNum" sz="quarter" idx="11"/>
          </p:nvPr>
        </p:nvSpPr>
        <p:spPr/>
        <p:txBody>
          <a:bodyPr/>
          <a:lstStyle>
            <a:lvl1pPr>
              <a:defRPr/>
            </a:lvl1pPr>
          </a:lstStyle>
          <a:p>
            <a:pPr>
              <a:defRPr/>
            </a:pPr>
            <a:fld id="{3DCE221F-3132-4D29-A8A7-A5A39FAE5040}" type="slidenum">
              <a:rPr lang="ru-RU"/>
              <a:pPr>
                <a:defRPr/>
              </a:pPr>
              <a:t>‹#›</a:t>
            </a:fld>
            <a:endParaRPr lang="ru-RU"/>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159" y="0"/>
              <a:ext cx="9143396" cy="6858000"/>
              <a:chOff x="159" y="0"/>
              <a:chExt cx="9143396" cy="6858000"/>
            </a:xfrm>
          </p:grpSpPr>
          <p:grpSp>
            <p:nvGrpSpPr>
              <p:cNvPr id="29" name="Group 4"/>
              <p:cNvGrpSpPr>
                <a:grpSpLocks/>
              </p:cNvGrpSpPr>
              <p:nvPr/>
            </p:nvGrpSpPr>
            <p:grpSpPr bwMode="auto">
              <a:xfrm>
                <a:off x="159" y="0"/>
                <a:ext cx="2514434" cy="6858000"/>
                <a:chOff x="159" y="0"/>
                <a:chExt cx="2514434"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0" name="Group 5"/>
              <p:cNvGrpSpPr>
                <a:grpSpLocks/>
              </p:cNvGrpSpPr>
              <p:nvPr/>
            </p:nvGrpSpPr>
            <p:grpSpPr bwMode="auto">
              <a:xfrm>
                <a:off x="422406" y="0"/>
                <a:ext cx="2514434" cy="6858000"/>
                <a:chOff x="-504" y="0"/>
                <a:chExt cx="2514434"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1" name="Group 9"/>
              <p:cNvGrpSpPr>
                <a:grpSpLocks/>
              </p:cNvGrpSpPr>
              <p:nvPr/>
            </p:nvGrpSpPr>
            <p:grpSpPr bwMode="auto">
              <a:xfrm rot="10800000">
                <a:off x="6629121" y="0"/>
                <a:ext cx="2514434" cy="6858000"/>
                <a:chOff x="445" y="0"/>
                <a:chExt cx="2514434"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8" name="Date Placeholder 4"/>
          <p:cNvSpPr>
            <a:spLocks noGrp="1"/>
          </p:cNvSpPr>
          <p:nvPr>
            <p:ph type="dt" sz="half" idx="10"/>
          </p:nvPr>
        </p:nvSpPr>
        <p:spPr/>
        <p:txBody>
          <a:bodyPr/>
          <a:lstStyle>
            <a:lvl1pPr>
              <a:defRPr/>
            </a:lvl1pPr>
          </a:lstStyle>
          <a:p>
            <a:pPr>
              <a:defRPr/>
            </a:pPr>
            <a:fld id="{DC3872D1-5AAB-47D7-ADAD-40A14130277A}" type="datetimeFigureOut">
              <a:rPr lang="ru-RU"/>
              <a:pPr>
                <a:defRPr/>
              </a:pPr>
              <a:t>19.10.2017</a:t>
            </a:fld>
            <a:endParaRPr lang="ru-RU"/>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ru-RU"/>
          </a:p>
        </p:txBody>
      </p:sp>
      <p:sp>
        <p:nvSpPr>
          <p:cNvPr id="50" name="Slide Number Placeholder 6"/>
          <p:cNvSpPr>
            <a:spLocks noGrp="1"/>
          </p:cNvSpPr>
          <p:nvPr>
            <p:ph type="sldNum" sz="quarter" idx="12"/>
          </p:nvPr>
        </p:nvSpPr>
        <p:spPr/>
        <p:txBody>
          <a:bodyPr/>
          <a:lstStyle>
            <a:lvl1pPr>
              <a:defRPr/>
            </a:lvl1pPr>
          </a:lstStyle>
          <a:p>
            <a:pPr>
              <a:defRPr/>
            </a:pPr>
            <a:fld id="{84DA7579-F4B8-4813-8A47-60905AFD6C2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9DD968B9-413A-4D10-BAF0-264C69EB1645}" type="datetimeFigureOut">
              <a:rPr lang="ru-RU"/>
              <a:pPr>
                <a:defRPr/>
              </a:pPr>
              <a:t>19.10.2017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285BD40F-0B02-4483-B5C0-AC4F6A4F888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E804229D-AE74-4003-8A36-0E2E37E16057}" type="datetimeFigureOut">
              <a:rPr lang="ru-RU"/>
              <a:pPr>
                <a:defRPr/>
              </a:pPr>
              <a:t>19.10.2017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97F57EBE-7EC1-4F12-B2DB-C9EDF2A6D5D0}"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2988" y="1027113"/>
            <a:ext cx="7024687" cy="1143000"/>
          </a:xfrm>
        </p:spPr>
        <p:txBody>
          <a:bodyPr/>
          <a:lstStyle/>
          <a:p>
            <a:r>
              <a:rPr lang="ru-RU"/>
              <a:t>Образец заголовка</a:t>
            </a:r>
          </a:p>
        </p:txBody>
      </p:sp>
      <p:sp>
        <p:nvSpPr>
          <p:cNvPr id="3" name="Содержимое 2"/>
          <p:cNvSpPr>
            <a:spLocks noGrp="1"/>
          </p:cNvSpPr>
          <p:nvPr>
            <p:ph sz="half" idx="1"/>
          </p:nvPr>
        </p:nvSpPr>
        <p:spPr>
          <a:xfrm>
            <a:off x="1042988" y="2324100"/>
            <a:ext cx="3311525" cy="35083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4506913" y="2324100"/>
            <a:ext cx="3313112" cy="1677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4506913" y="4154488"/>
            <a:ext cx="3313112" cy="16779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5997575" y="223838"/>
            <a:ext cx="2133600" cy="365125"/>
          </a:xfrm>
        </p:spPr>
        <p:txBody>
          <a:bodyPr/>
          <a:lstStyle>
            <a:lvl1pPr>
              <a:defRPr/>
            </a:lvl1pPr>
          </a:lstStyle>
          <a:p>
            <a:pPr>
              <a:defRPr/>
            </a:pPr>
            <a:fld id="{E4E1A586-E9D7-488F-AD41-45D6B39E90E2}" type="datetimeFigureOut">
              <a:rPr lang="ru-RU"/>
              <a:pPr>
                <a:defRPr/>
              </a:pPr>
              <a:t>19.10.2017</a:t>
            </a:fld>
            <a:endParaRPr lang="ru-RU"/>
          </a:p>
        </p:txBody>
      </p:sp>
      <p:sp>
        <p:nvSpPr>
          <p:cNvPr id="7" name="Нижний колонтитул 6"/>
          <p:cNvSpPr>
            <a:spLocks noGrp="1"/>
          </p:cNvSpPr>
          <p:nvPr>
            <p:ph type="ftr" sz="quarter" idx="11"/>
          </p:nvPr>
        </p:nvSpPr>
        <p:spPr>
          <a:xfrm>
            <a:off x="4641850" y="5851525"/>
            <a:ext cx="3502025" cy="365125"/>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4649788" y="223838"/>
            <a:ext cx="1331912" cy="365125"/>
          </a:xfrm>
        </p:spPr>
        <p:txBody>
          <a:bodyPr/>
          <a:lstStyle>
            <a:lvl1pPr>
              <a:defRPr/>
            </a:lvl1pPr>
          </a:lstStyle>
          <a:p>
            <a:pPr>
              <a:defRPr/>
            </a:pPr>
            <a:fld id="{2A02F991-56D4-41AB-AFE0-9648CB7DF6B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FEFEFE"/>
                </a:solidFill>
                <a:latin typeface="+mn-lt"/>
              </a:defRPr>
            </a:lvl1pPr>
          </a:lstStyle>
          <a:p>
            <a:pPr>
              <a:defRPr/>
            </a:pPr>
            <a:fld id="{9A7F6683-FA6C-456E-AD49-EDFC45574C9C}" type="datetimeFigureOut">
              <a:rPr lang="ru-RU"/>
              <a:pPr>
                <a:defRPr/>
              </a:pPr>
              <a:t>19.10.2017</a:t>
            </a:fld>
            <a:endParaRPr lang="ru-RU"/>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a:solidFill>
                  <a:schemeClr val="accent1"/>
                </a:solidFill>
                <a:latin typeface="+mn-lt"/>
              </a:defRPr>
            </a:lvl1pPr>
          </a:lstStyle>
          <a:p>
            <a:pPr>
              <a:defRPr/>
            </a:pPr>
            <a:endParaRPr lang="ru-RU"/>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a:solidFill>
                  <a:srgbClr val="FEFEFE"/>
                </a:solidFill>
                <a:latin typeface="+mn-lt"/>
              </a:defRPr>
            </a:lvl1pPr>
          </a:lstStyle>
          <a:p>
            <a:pPr>
              <a:defRPr/>
            </a:pPr>
            <a:fld id="{5AE33B52-BF9A-45B1-B420-771C1D7810B9}"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79" r:id="rId2"/>
    <p:sldLayoutId id="2147483778" r:id="rId3"/>
    <p:sldLayoutId id="2147483777" r:id="rId4"/>
    <p:sldLayoutId id="2147483776" r:id="rId5"/>
    <p:sldLayoutId id="2147483775" r:id="rId6"/>
    <p:sldLayoutId id="2147483774" r:id="rId7"/>
    <p:sldLayoutId id="2147483782" r:id="rId8"/>
    <p:sldLayoutId id="2147483783" r:id="rId9"/>
    <p:sldLayoutId id="2147483773" r:id="rId10"/>
    <p:sldLayoutId id="2147483772" r:id="rId11"/>
    <p:sldLayoutId id="2147483780" r:id="rId12"/>
  </p:sldLayoutIdLst>
  <p:txStyles>
    <p:titleStyle>
      <a:lvl1pPr algn="l" rtl="0" eaLnBrk="0" fontAlgn="base" hangingPunct="0">
        <a:spcBef>
          <a:spcPct val="0"/>
        </a:spcBef>
        <a:spcAft>
          <a:spcPct val="0"/>
        </a:spcAft>
        <a:defRPr sz="4000" kern="1200">
          <a:solidFill>
            <a:schemeClr val="accent1"/>
          </a:solidFill>
          <a:latin typeface="+mj-lt"/>
          <a:ea typeface="+mj-ea"/>
          <a:cs typeface="+mj-cs"/>
        </a:defRPr>
      </a:lvl1pPr>
      <a:lvl2pPr algn="l" rtl="0" eaLnBrk="0" fontAlgn="base" hangingPunct="0">
        <a:spcBef>
          <a:spcPct val="0"/>
        </a:spcBef>
        <a:spcAft>
          <a:spcPct val="0"/>
        </a:spcAft>
        <a:defRPr sz="4000">
          <a:solidFill>
            <a:schemeClr val="accent1"/>
          </a:solidFill>
          <a:latin typeface="Century Gothic" pitchFamily="34" charset="0"/>
        </a:defRPr>
      </a:lvl2pPr>
      <a:lvl3pPr algn="l" rtl="0" eaLnBrk="0" fontAlgn="base" hangingPunct="0">
        <a:spcBef>
          <a:spcPct val="0"/>
        </a:spcBef>
        <a:spcAft>
          <a:spcPct val="0"/>
        </a:spcAft>
        <a:defRPr sz="4000">
          <a:solidFill>
            <a:schemeClr val="accent1"/>
          </a:solidFill>
          <a:latin typeface="Century Gothic" pitchFamily="34" charset="0"/>
        </a:defRPr>
      </a:lvl3pPr>
      <a:lvl4pPr algn="l" rtl="0" eaLnBrk="0" fontAlgn="base" hangingPunct="0">
        <a:spcBef>
          <a:spcPct val="0"/>
        </a:spcBef>
        <a:spcAft>
          <a:spcPct val="0"/>
        </a:spcAft>
        <a:defRPr sz="4000">
          <a:solidFill>
            <a:schemeClr val="accent1"/>
          </a:solidFill>
          <a:latin typeface="Century Gothic" pitchFamily="34" charset="0"/>
        </a:defRPr>
      </a:lvl4pPr>
      <a:lvl5pPr algn="l" rtl="0" eaLnBrk="0" fontAlgn="base" hangingPunct="0">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5.jpeg"/><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hyperlink" Target="&#1091;&#1088;&#1086;&#1082;%20&#1075;&#1077;&#1086;&#1075;&#1088;&#1072;&#1092;&#1080;&#1080;%20&#1082;&#1088;&#1080;&#1090;%20&#1084;&#1099;&#1096;.doc"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4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slide" Target="slide52.xml"/><Relationship Id="rId1" Type="http://schemas.openxmlformats.org/officeDocument/2006/relationships/slideLayout" Target="../slideLayouts/slideLayout7.xml"/><Relationship Id="rId5" Type="http://schemas.openxmlformats.org/officeDocument/2006/relationships/slide" Target="slide55.xml"/><Relationship Id="rId4" Type="http://schemas.openxmlformats.org/officeDocument/2006/relationships/slide" Target="slide5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1058;&#1077;&#1093;&#1085;&#1086;&#1083;&#1086;&#1075;&#1080;&#1095;&#1077;&#1089;&#1082;&#1072;&#1103;%20&#1082;&#1072;&#1088;&#1090;&#1072;%20&#1091;&#1088;&#1086;&#1082;&#1072;%20&#1055;&#1044;&#1058;.docx" TargetMode="External"/><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hyperlink" Target="&#1082;&#1077;&#1081;&#1089;.docx"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4213" y="2276475"/>
            <a:ext cx="7991475" cy="2422525"/>
          </a:xfrm>
          <a:solidFill>
            <a:schemeClr val="bg2">
              <a:lumMod val="60000"/>
              <a:lumOff val="40000"/>
            </a:schemeClr>
          </a:solidFill>
          <a:ln>
            <a:solidFill>
              <a:schemeClr val="accent1">
                <a:lumMod val="75000"/>
              </a:schemeClr>
            </a:solidFill>
          </a:ln>
        </p:spPr>
        <p:txBody>
          <a:bodyPr rtlCol="0">
            <a:normAutofit fontScale="90000"/>
          </a:bodyPr>
          <a:lstStyle/>
          <a:p>
            <a:pPr algn="ctr" eaLnBrk="1" fontAlgn="auto" hangingPunct="1">
              <a:spcAft>
                <a:spcPts val="0"/>
              </a:spcAft>
              <a:defRPr/>
            </a:pPr>
            <a:r>
              <a:rPr lang="ru-RU" sz="4400" b="1" dirty="0" smtClean="0">
                <a:solidFill>
                  <a:schemeClr val="accent1">
                    <a:lumMod val="75000"/>
                  </a:schemeClr>
                </a:solidFill>
              </a:rPr>
              <a:t>Современные образовательные технологии</a:t>
            </a:r>
            <a:r>
              <a:rPr lang="ru-RU" b="1" dirty="0" smtClean="0">
                <a:solidFill>
                  <a:schemeClr val="accent1">
                    <a:lumMod val="75000"/>
                  </a:schemeClr>
                </a:solidFill>
              </a:rPr>
              <a:t>:</a:t>
            </a:r>
            <a:br>
              <a:rPr lang="ru-RU" b="1" dirty="0" smtClean="0">
                <a:solidFill>
                  <a:schemeClr val="accent1">
                    <a:lumMod val="75000"/>
                  </a:schemeClr>
                </a:solidFill>
              </a:rPr>
            </a:br>
            <a:r>
              <a:rPr lang="ru-RU" b="1" dirty="0" smtClean="0">
                <a:solidFill>
                  <a:schemeClr val="accent1">
                    <a:lumMod val="75000"/>
                  </a:schemeClr>
                </a:solidFill>
              </a:rPr>
              <a:t> обзор, классификация, экспертиза</a:t>
            </a:r>
            <a:endParaRPr lang="ru-RU" b="1" dirty="0">
              <a:solidFill>
                <a:schemeClr val="accent1">
                  <a:lumMod val="75000"/>
                </a:schemeClr>
              </a:solidFill>
            </a:endParaRPr>
          </a:p>
        </p:txBody>
      </p:sp>
      <p:sp>
        <p:nvSpPr>
          <p:cNvPr id="3" name="Подзаголовок 2"/>
          <p:cNvSpPr>
            <a:spLocks noGrp="1"/>
          </p:cNvSpPr>
          <p:nvPr>
            <p:ph type="subTitle" idx="1"/>
          </p:nvPr>
        </p:nvSpPr>
        <p:spPr>
          <a:xfrm>
            <a:off x="4716463" y="4868863"/>
            <a:ext cx="3309937" cy="1223962"/>
          </a:xfrm>
        </p:spPr>
        <p:txBody>
          <a:bodyPr rtlCol="0">
            <a:normAutofit fontScale="92500" lnSpcReduction="20000"/>
          </a:bodyPr>
          <a:lstStyle/>
          <a:p>
            <a:pPr algn="ctr" eaLnBrk="1" fontAlgn="auto" hangingPunct="1">
              <a:spcAft>
                <a:spcPts val="0"/>
              </a:spcAft>
              <a:defRPr/>
            </a:pPr>
            <a:r>
              <a:rPr lang="ru-RU" b="1" dirty="0" smtClean="0"/>
              <a:t>Павлова Ирина </a:t>
            </a:r>
            <a:r>
              <a:rPr lang="ru-RU" b="1" dirty="0" err="1" smtClean="0"/>
              <a:t>Равильевна</a:t>
            </a:r>
            <a:r>
              <a:rPr lang="ru-RU" b="1" dirty="0" smtClean="0"/>
              <a:t>, </a:t>
            </a:r>
            <a:r>
              <a:rPr lang="ru-RU" dirty="0" smtClean="0"/>
              <a:t>доцент кафедры современных образовательных технологий ИРО РТ, </a:t>
            </a:r>
            <a:r>
              <a:rPr lang="ru-RU" dirty="0" err="1" smtClean="0"/>
              <a:t>к.п.н</a:t>
            </a:r>
            <a:r>
              <a:rPr lang="ru-RU" dirty="0" smtClean="0"/>
              <a:t>.</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550" y="836613"/>
            <a:ext cx="7096125" cy="1584325"/>
          </a:xfrm>
          <a:solidFill>
            <a:schemeClr val="bg2">
              <a:lumMod val="60000"/>
              <a:lumOff val="40000"/>
            </a:schemeClr>
          </a:solidFill>
        </p:spPr>
        <p:txBody>
          <a:bodyPr rtlCol="0">
            <a:noAutofit/>
          </a:bodyPr>
          <a:lstStyle/>
          <a:p>
            <a:pPr eaLnBrk="1" fontAlgn="auto" hangingPunct="1">
              <a:spcAft>
                <a:spcPts val="0"/>
              </a:spcAft>
              <a:defRPr/>
            </a:pPr>
            <a:r>
              <a:rPr lang="ru-RU" sz="2400" dirty="0" smtClean="0">
                <a:solidFill>
                  <a:schemeClr val="accent1">
                    <a:lumMod val="50000"/>
                  </a:schemeClr>
                </a:solidFill>
              </a:rPr>
              <a:t>«Современное </a:t>
            </a:r>
            <a:r>
              <a:rPr lang="ru-RU" sz="2400" dirty="0">
                <a:solidFill>
                  <a:schemeClr val="accent1">
                    <a:lumMod val="50000"/>
                  </a:schemeClr>
                </a:solidFill>
              </a:rPr>
              <a:t>образование озабочено не столько тем, чтобы «накормить» ребенка, сколько тем, чтобы научить его «добывать и готовить пищу»</a:t>
            </a:r>
          </a:p>
        </p:txBody>
      </p:sp>
      <p:sp>
        <p:nvSpPr>
          <p:cNvPr id="14339" name="Объект 2"/>
          <p:cNvSpPr>
            <a:spLocks noGrp="1"/>
          </p:cNvSpPr>
          <p:nvPr>
            <p:ph idx="1"/>
          </p:nvPr>
        </p:nvSpPr>
        <p:spPr>
          <a:xfrm>
            <a:off x="1042988" y="2565400"/>
            <a:ext cx="6777037" cy="3671888"/>
          </a:xfrm>
        </p:spPr>
        <p:txBody>
          <a:bodyPr/>
          <a:lstStyle/>
          <a:p>
            <a:pPr eaLnBrk="1" hangingPunct="1"/>
            <a:r>
              <a:rPr lang="ru-RU" smtClean="0"/>
              <a:t>Принципиальным отличием новых образовательных стандартов является их ориентация на развитие способности ребенка к саморазвитию и  самосовершенствованию путем сознательного и активного присвоения нового социального опыта.</a:t>
            </a:r>
          </a:p>
          <a:p>
            <a:pPr eaLnBrk="1" hangingPunct="1"/>
            <a:r>
              <a:rPr lang="ru-RU" smtClean="0"/>
              <a:t> На смену </a:t>
            </a:r>
            <a:r>
              <a:rPr lang="ru-RU" b="1" smtClean="0"/>
              <a:t>«знаниевому подходу» </a:t>
            </a:r>
            <a:r>
              <a:rPr lang="ru-RU" smtClean="0"/>
              <a:t>приходит подход </a:t>
            </a:r>
            <a:r>
              <a:rPr lang="ru-RU" b="1" smtClean="0"/>
              <a:t>«компетентностный»</a:t>
            </a:r>
            <a:r>
              <a:rPr lang="ru-RU"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p:txBody>
          <a:bodyPr/>
          <a:lstStyle/>
          <a:p>
            <a:pPr eaLnBrk="1" hangingPunct="1"/>
            <a:endParaRPr lang="ru-RU" smtClean="0"/>
          </a:p>
        </p:txBody>
      </p:sp>
      <p:sp>
        <p:nvSpPr>
          <p:cNvPr id="15362" name="Объект 2"/>
          <p:cNvSpPr>
            <a:spLocks noGrp="1"/>
          </p:cNvSpPr>
          <p:nvPr>
            <p:ph idx="1"/>
          </p:nvPr>
        </p:nvSpPr>
        <p:spPr/>
        <p:txBody>
          <a:bodyPr/>
          <a:lstStyle/>
          <a:p>
            <a:pPr eaLnBrk="1" hangingPunct="1"/>
            <a:r>
              <a:rPr lang="ru-RU" smtClean="0"/>
              <a:t>В этих условиях основная задача учителя заключается в помощи каждому ребенку осознать собственную уникальную сущность и создать условия для саморазвития. </a:t>
            </a:r>
          </a:p>
          <a:p>
            <a:pPr eaLnBrk="1" hangingPunct="1"/>
            <a:r>
              <a:rPr lang="ru-RU" smtClean="0"/>
              <a:t>И в этом ему должно помочь использование технологий ориентированных на </a:t>
            </a:r>
            <a:r>
              <a:rPr lang="ru-RU" b="1" smtClean="0">
                <a:solidFill>
                  <a:schemeClr val="hlink"/>
                </a:solidFill>
              </a:rPr>
              <a:t>личностный и деятельностный подход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Заголовок 1"/>
          <p:cNvSpPr>
            <a:spLocks noGrp="1"/>
          </p:cNvSpPr>
          <p:nvPr>
            <p:ph type="title" idx="4294967295"/>
          </p:nvPr>
        </p:nvSpPr>
        <p:spPr>
          <a:xfrm>
            <a:off x="900113" y="836613"/>
            <a:ext cx="7167562" cy="817562"/>
          </a:xfrm>
        </p:spPr>
        <p:txBody>
          <a:bodyPr/>
          <a:lstStyle/>
          <a:p>
            <a:pPr eaLnBrk="1" hangingPunct="1"/>
            <a:r>
              <a:rPr lang="ru-RU" sz="2000" b="1" smtClean="0">
                <a:solidFill>
                  <a:srgbClr val="384C00"/>
                </a:solidFill>
              </a:rPr>
              <a:t>Понятие</a:t>
            </a:r>
            <a:r>
              <a:rPr lang="ru-RU" sz="2000" smtClean="0">
                <a:solidFill>
                  <a:srgbClr val="384C00"/>
                </a:solidFill>
              </a:rPr>
              <a:t> </a:t>
            </a:r>
            <a:r>
              <a:rPr lang="ru-RU" sz="2000" b="1" smtClean="0">
                <a:solidFill>
                  <a:srgbClr val="384C00"/>
                </a:solidFill>
              </a:rPr>
              <a:t>«педагогическая технология» может быть представлено тремя аспектами</a:t>
            </a:r>
            <a:r>
              <a:rPr lang="ru-RU" sz="2000" smtClean="0">
                <a:solidFill>
                  <a:srgbClr val="384C00"/>
                </a:solidFill>
              </a:rPr>
              <a:t>:</a:t>
            </a:r>
            <a:r>
              <a:rPr lang="ru-RU" sz="3600" smtClean="0"/>
              <a:t> </a:t>
            </a:r>
          </a:p>
        </p:txBody>
      </p:sp>
      <p:sp>
        <p:nvSpPr>
          <p:cNvPr id="94211" name="Объект 2"/>
          <p:cNvSpPr>
            <a:spLocks noGrp="1"/>
          </p:cNvSpPr>
          <p:nvPr>
            <p:ph idx="4294967295"/>
          </p:nvPr>
        </p:nvSpPr>
        <p:spPr>
          <a:xfrm>
            <a:off x="395288" y="1773238"/>
            <a:ext cx="7993062" cy="4679950"/>
          </a:xfrm>
        </p:spPr>
        <p:txBody>
          <a:bodyPr/>
          <a:lstStyle/>
          <a:p>
            <a:r>
              <a:rPr lang="ru-RU" sz="2000" b="1" smtClean="0">
                <a:solidFill>
                  <a:schemeClr val="hlink"/>
                </a:solidFill>
              </a:rPr>
              <a:t>1)</a:t>
            </a:r>
            <a:r>
              <a:rPr lang="ru-RU" sz="2000" smtClean="0"/>
              <a:t> </a:t>
            </a:r>
            <a:r>
              <a:rPr lang="ru-RU" sz="2000" b="1" smtClean="0">
                <a:solidFill>
                  <a:schemeClr val="hlink"/>
                </a:solidFill>
              </a:rPr>
              <a:t>научным:</a:t>
            </a:r>
            <a:r>
              <a:rPr lang="ru-RU" sz="2000" smtClean="0"/>
              <a:t> педагогические технологии - часть педагогической науки, изучающая и разрабатывающая цели, содержание и методы обучения и проектирующая педагогические процессы; </a:t>
            </a:r>
          </a:p>
          <a:p>
            <a:r>
              <a:rPr lang="ru-RU" sz="2000" b="1" smtClean="0">
                <a:solidFill>
                  <a:schemeClr val="hlink"/>
                </a:solidFill>
              </a:rPr>
              <a:t>2)</a:t>
            </a:r>
            <a:r>
              <a:rPr lang="ru-RU" sz="2000" smtClean="0"/>
              <a:t> </a:t>
            </a:r>
            <a:r>
              <a:rPr lang="ru-RU" sz="2000" b="1" smtClean="0">
                <a:solidFill>
                  <a:schemeClr val="hlink"/>
                </a:solidFill>
              </a:rPr>
              <a:t>процессуально-описательным:</a:t>
            </a:r>
            <a:r>
              <a:rPr lang="ru-RU" sz="2000" smtClean="0"/>
              <a:t> описание (алгоритм) процесса, совокупность целей, содержания, методов и средств для достижения планируемых результатов обучения; </a:t>
            </a:r>
          </a:p>
          <a:p>
            <a:r>
              <a:rPr lang="ru-RU" sz="2000" b="1" smtClean="0">
                <a:solidFill>
                  <a:schemeClr val="hlink"/>
                </a:solidFill>
              </a:rPr>
              <a:t>3)</a:t>
            </a:r>
            <a:r>
              <a:rPr lang="ru-RU" sz="2000" smtClean="0"/>
              <a:t> </a:t>
            </a:r>
            <a:r>
              <a:rPr lang="ru-RU" sz="2000" b="1" smtClean="0">
                <a:solidFill>
                  <a:schemeClr val="hlink"/>
                </a:solidFill>
              </a:rPr>
              <a:t>процессуально-действенным:</a:t>
            </a:r>
            <a:r>
              <a:rPr lang="ru-RU" sz="2000" smtClean="0"/>
              <a:t> осуществление технологического (педагогического) процесса, функционирование всех личностных, инструментальных и методологических педагогических средств.</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Заголовок 1"/>
          <p:cNvSpPr>
            <a:spLocks noGrp="1"/>
          </p:cNvSpPr>
          <p:nvPr>
            <p:ph type="title" idx="4294967295"/>
          </p:nvPr>
        </p:nvSpPr>
        <p:spPr>
          <a:xfrm>
            <a:off x="1042988" y="1027113"/>
            <a:ext cx="7024687" cy="530225"/>
          </a:xfrm>
        </p:spPr>
        <p:txBody>
          <a:bodyPr/>
          <a:lstStyle/>
          <a:p>
            <a:pPr eaLnBrk="1" hangingPunct="1"/>
            <a:r>
              <a:rPr lang="ru-RU" sz="3600" b="1" smtClean="0">
                <a:solidFill>
                  <a:srgbClr val="384C00"/>
                </a:solidFill>
              </a:rPr>
              <a:t>Традиционная педагогика</a:t>
            </a:r>
          </a:p>
        </p:txBody>
      </p:sp>
      <p:sp>
        <p:nvSpPr>
          <p:cNvPr id="95235" name="Объект 2"/>
          <p:cNvSpPr>
            <a:spLocks noGrp="1"/>
          </p:cNvSpPr>
          <p:nvPr>
            <p:ph idx="4294967295"/>
          </p:nvPr>
        </p:nvSpPr>
        <p:spPr>
          <a:xfrm>
            <a:off x="1187450" y="1773238"/>
            <a:ext cx="6777038" cy="3508375"/>
          </a:xfrm>
        </p:spPr>
        <p:txBody>
          <a:bodyPr/>
          <a:lstStyle/>
          <a:p>
            <a:pPr eaLnBrk="1" hangingPunct="1"/>
            <a:r>
              <a:rPr lang="ru-RU" sz="2000" smtClean="0"/>
              <a:t>Учитель учит- ученик учится</a:t>
            </a:r>
          </a:p>
          <a:p>
            <a:pPr eaLnBrk="1" hangingPunct="1"/>
            <a:r>
              <a:rPr lang="ru-RU" sz="2000" smtClean="0"/>
              <a:t>Учитель знает все- ученик не знает ничего</a:t>
            </a:r>
          </a:p>
          <a:p>
            <a:pPr eaLnBrk="1" hangingPunct="1"/>
            <a:r>
              <a:rPr lang="ru-RU" sz="2000" smtClean="0"/>
              <a:t>Учитель думает- ученик воспроизводит знания</a:t>
            </a:r>
          </a:p>
          <a:p>
            <a:pPr eaLnBrk="1" hangingPunct="1"/>
            <a:r>
              <a:rPr lang="ru-RU" sz="2000" smtClean="0"/>
              <a:t>Учитель говорит- ученик слушает</a:t>
            </a:r>
          </a:p>
          <a:p>
            <a:pPr eaLnBrk="1" hangingPunct="1"/>
            <a:r>
              <a:rPr lang="ru-RU" sz="2000" smtClean="0"/>
              <a:t>Учитель управляет- ученик подчиняется</a:t>
            </a:r>
          </a:p>
          <a:p>
            <a:pPr eaLnBrk="1" hangingPunct="1"/>
            <a:r>
              <a:rPr lang="ru-RU" sz="2000" smtClean="0"/>
              <a:t>Учитель активен- ученик пассивен</a:t>
            </a:r>
          </a:p>
          <a:p>
            <a:pPr eaLnBrk="1" hangingPunct="1"/>
            <a:r>
              <a:rPr lang="ru-RU" sz="2000" smtClean="0"/>
              <a:t>Учитель определяет содержание обучения- ученик к нему приспосабливается</a:t>
            </a:r>
          </a:p>
          <a:p>
            <a:pPr eaLnBrk="1" hangingPunct="1"/>
            <a:r>
              <a:rPr lang="ru-RU" sz="2000" smtClean="0"/>
              <a:t>Учитель авторитарен- ученик несвободен</a:t>
            </a:r>
          </a:p>
          <a:p>
            <a:pPr eaLnBrk="1" hangingPunct="1"/>
            <a:r>
              <a:rPr lang="ru-RU" sz="2000" smtClean="0"/>
              <a:t>Учитель- субъект обучения- ученик-объект обучения</a:t>
            </a:r>
          </a:p>
          <a:p>
            <a:pPr eaLnBrk="1" hangingPunct="1"/>
            <a:endParaRPr lang="ru-RU" sz="2000" smtClean="0">
              <a:solidFill>
                <a:srgbClr val="FF0000"/>
              </a:solidFill>
            </a:endParaRPr>
          </a:p>
          <a:p>
            <a:pPr eaLnBrk="1" hangingPunct="1"/>
            <a:endParaRPr lang="ru-RU" sz="3200" smtClean="0">
              <a:solidFill>
                <a:srgbClr val="FF0000"/>
              </a:solidFill>
            </a:endParaRPr>
          </a:p>
          <a:p>
            <a:pPr eaLnBrk="1" hangingPunct="1"/>
            <a:endParaRPr lang="ru-RU"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428625" y="285750"/>
            <a:ext cx="8358188" cy="1196975"/>
          </a:xfrm>
          <a:prstGeom prst="rect">
            <a:avLst/>
          </a:prstGeom>
          <a:solidFill>
            <a:srgbClr val="FFC000"/>
          </a:solidFill>
          <a:ln w="9525">
            <a:noFill/>
            <a:miter lim="800000"/>
            <a:headEnd/>
            <a:tailEnd/>
          </a:ln>
        </p:spPr>
        <p:txBody>
          <a:bodyPr wrap="none" anchor="ctr"/>
          <a:lstStyle/>
          <a:p>
            <a:pPr algn="ctr">
              <a:defRPr/>
            </a:pPr>
            <a:r>
              <a:rPr lang="ru-RU" sz="4000" b="1" dirty="0">
                <a:solidFill>
                  <a:schemeClr val="bg1"/>
                </a:solidFill>
                <a:latin typeface="Arial" pitchFamily="34" charset="0"/>
              </a:rPr>
              <a:t> </a:t>
            </a:r>
            <a:r>
              <a:rPr lang="ru-RU" sz="2800" b="1" dirty="0">
                <a:solidFill>
                  <a:schemeClr val="accent1">
                    <a:lumMod val="50000"/>
                  </a:schemeClr>
                </a:solidFill>
                <a:latin typeface="Arial" pitchFamily="34" charset="0"/>
              </a:rPr>
              <a:t>Национальная образовательная инициатива </a:t>
            </a:r>
          </a:p>
          <a:p>
            <a:pPr algn="ctr">
              <a:defRPr/>
            </a:pPr>
            <a:r>
              <a:rPr lang="ru-RU" sz="2800" b="1" dirty="0">
                <a:solidFill>
                  <a:schemeClr val="accent1">
                    <a:lumMod val="50000"/>
                  </a:schemeClr>
                </a:solidFill>
                <a:latin typeface="Arial" pitchFamily="34" charset="0"/>
              </a:rPr>
              <a:t>«Наша новая школа»</a:t>
            </a:r>
          </a:p>
        </p:txBody>
      </p:sp>
      <p:sp>
        <p:nvSpPr>
          <p:cNvPr id="14339" name="Text Box 3"/>
          <p:cNvSpPr txBox="1">
            <a:spLocks noChangeArrowheads="1"/>
          </p:cNvSpPr>
          <p:nvPr/>
        </p:nvSpPr>
        <p:spPr bwMode="auto">
          <a:xfrm>
            <a:off x="3786188" y="2487613"/>
            <a:ext cx="5143500" cy="4370387"/>
          </a:xfrm>
          <a:prstGeom prst="rect">
            <a:avLst/>
          </a:prstGeom>
          <a:noFill/>
          <a:ln w="9525">
            <a:noFill/>
            <a:miter lim="800000"/>
            <a:headEnd/>
            <a:tailEnd/>
          </a:ln>
        </p:spPr>
        <p:txBody>
          <a:bodyPr>
            <a:spAutoFit/>
          </a:bodyPr>
          <a:lstStyle/>
          <a:p>
            <a:pPr>
              <a:defRPr/>
            </a:pPr>
            <a:r>
              <a:rPr lang="ru-RU" sz="2000" b="1" dirty="0"/>
              <a:t>Результат образования - это </a:t>
            </a:r>
            <a:r>
              <a:rPr lang="ru-RU" sz="2000" b="1" dirty="0">
                <a:solidFill>
                  <a:srgbClr val="C00000"/>
                </a:solidFill>
              </a:rPr>
              <a:t>не только </a:t>
            </a:r>
            <a:r>
              <a:rPr lang="ru-RU" sz="2000" b="1" dirty="0"/>
              <a:t>знания </a:t>
            </a:r>
            <a:r>
              <a:rPr lang="ru-RU" sz="2000" b="1" dirty="0">
                <a:solidFill>
                  <a:srgbClr val="C00000"/>
                </a:solidFill>
              </a:rPr>
              <a:t>по конкретным дисциплинам</a:t>
            </a:r>
            <a:r>
              <a:rPr lang="ru-RU" sz="2000" b="1" dirty="0">
                <a:solidFill>
                  <a:schemeClr val="accent6"/>
                </a:solidFill>
              </a:rPr>
              <a:t>, </a:t>
            </a:r>
            <a:r>
              <a:rPr lang="ru-RU" sz="2000" b="1" dirty="0"/>
              <a:t>но и </a:t>
            </a:r>
            <a:r>
              <a:rPr lang="ru-RU" sz="2000" b="1" dirty="0">
                <a:solidFill>
                  <a:srgbClr val="C00000"/>
                </a:solidFill>
              </a:rPr>
              <a:t>умение применять их в повседневной жизни</a:t>
            </a:r>
            <a:r>
              <a:rPr lang="ru-RU" sz="2000" b="1" dirty="0"/>
              <a:t>, использовать в дальнейшем обучении. Ученик должен </a:t>
            </a:r>
            <a:r>
              <a:rPr lang="ru-RU" sz="2000" b="1" dirty="0">
                <a:solidFill>
                  <a:srgbClr val="C00000"/>
                </a:solidFill>
              </a:rPr>
              <a:t>обладать целостным социально-ориентированным взглядом на мир </a:t>
            </a:r>
            <a:r>
              <a:rPr lang="ru-RU" sz="2000" b="1" dirty="0"/>
              <a:t>в его единстве и разнообразии природы, народов, культур, религий</a:t>
            </a:r>
            <a:r>
              <a:rPr lang="ru-RU" sz="2000" b="1" dirty="0">
                <a:solidFill>
                  <a:schemeClr val="accent2"/>
                </a:solidFill>
              </a:rPr>
              <a:t>. </a:t>
            </a:r>
            <a:r>
              <a:rPr lang="ru-RU" sz="2000" b="1" dirty="0"/>
              <a:t>Это</a:t>
            </a:r>
            <a:r>
              <a:rPr lang="ru-RU" sz="2000" b="1" dirty="0">
                <a:solidFill>
                  <a:schemeClr val="accent2"/>
                </a:solidFill>
              </a:rPr>
              <a:t> </a:t>
            </a:r>
            <a:r>
              <a:rPr lang="ru-RU" sz="2000" b="1" dirty="0">
                <a:solidFill>
                  <a:srgbClr val="C00000"/>
                </a:solidFill>
              </a:rPr>
              <a:t>возможно</a:t>
            </a:r>
            <a:r>
              <a:rPr lang="ru-RU" sz="2000" b="1" dirty="0">
                <a:solidFill>
                  <a:schemeClr val="accent2"/>
                </a:solidFill>
              </a:rPr>
              <a:t> </a:t>
            </a:r>
            <a:r>
              <a:rPr lang="ru-RU" sz="2000" b="1" dirty="0"/>
              <a:t>лишь в </a:t>
            </a:r>
            <a:r>
              <a:rPr lang="ru-RU" sz="2000" b="1" dirty="0">
                <a:solidFill>
                  <a:srgbClr val="C00000"/>
                </a:solidFill>
              </a:rPr>
              <a:t>результате</a:t>
            </a:r>
            <a:r>
              <a:rPr lang="ru-RU" sz="2000" b="1" dirty="0">
                <a:solidFill>
                  <a:srgbClr val="FFFF00"/>
                </a:solidFill>
              </a:rPr>
              <a:t> </a:t>
            </a:r>
            <a:r>
              <a:rPr lang="ru-RU" sz="2000" b="1" dirty="0">
                <a:solidFill>
                  <a:srgbClr val="C00000"/>
                </a:solidFill>
              </a:rPr>
              <a:t>объединения</a:t>
            </a:r>
            <a:r>
              <a:rPr lang="ru-RU" sz="2000" b="1" dirty="0">
                <a:solidFill>
                  <a:srgbClr val="FFFF00"/>
                </a:solidFill>
              </a:rPr>
              <a:t> </a:t>
            </a:r>
            <a:r>
              <a:rPr lang="ru-RU" sz="2000" b="1" dirty="0"/>
              <a:t>усилий</a:t>
            </a:r>
            <a:r>
              <a:rPr lang="ru-RU" sz="2000" b="1" dirty="0">
                <a:solidFill>
                  <a:schemeClr val="accent2"/>
                </a:solidFill>
              </a:rPr>
              <a:t> </a:t>
            </a:r>
            <a:r>
              <a:rPr lang="ru-RU" sz="2000" b="1" dirty="0">
                <a:solidFill>
                  <a:srgbClr val="C00000"/>
                </a:solidFill>
              </a:rPr>
              <a:t>учителей разных предметов.</a:t>
            </a:r>
            <a:endParaRPr lang="ru-RU" sz="2000" dirty="0">
              <a:solidFill>
                <a:srgbClr val="C00000"/>
              </a:solidFill>
            </a:endParaRPr>
          </a:p>
          <a:p>
            <a:pPr>
              <a:defRPr/>
            </a:pPr>
            <a:endParaRPr lang="ru-RU" sz="2000" dirty="0">
              <a:solidFill>
                <a:srgbClr val="CC0000"/>
              </a:solidFill>
            </a:endParaRPr>
          </a:p>
          <a:p>
            <a:pPr>
              <a:defRPr/>
            </a:pPr>
            <a:endParaRPr lang="ru-RU" b="1" dirty="0">
              <a:solidFill>
                <a:schemeClr val="accent2"/>
              </a:solidFill>
            </a:endParaRPr>
          </a:p>
        </p:txBody>
      </p:sp>
      <p:pic>
        <p:nvPicPr>
          <p:cNvPr id="98308" name="Picture 4" descr="OurNewSchool"/>
          <p:cNvPicPr>
            <a:picLocks noChangeAspect="1" noChangeArrowheads="1"/>
          </p:cNvPicPr>
          <p:nvPr/>
        </p:nvPicPr>
        <p:blipFill>
          <a:blip r:embed="rId3"/>
          <a:srcRect l="7057" r="6493" b="2325"/>
          <a:stretch>
            <a:fillRect/>
          </a:stretch>
        </p:blipFill>
        <p:spPr bwMode="auto">
          <a:xfrm>
            <a:off x="179388" y="2852738"/>
            <a:ext cx="3500437" cy="3000375"/>
          </a:xfrm>
          <a:prstGeom prst="rect">
            <a:avLst/>
          </a:prstGeom>
          <a:noFill/>
          <a:ln w="9525">
            <a:noFill/>
            <a:miter lim="800000"/>
            <a:headEnd/>
            <a:tailEnd/>
          </a:ln>
        </p:spPr>
      </p:pic>
      <p:pic>
        <p:nvPicPr>
          <p:cNvPr id="98309" name="Picture 4" descr="OurNewSchool"/>
          <p:cNvPicPr>
            <a:picLocks noChangeAspect="1" noChangeArrowheads="1"/>
          </p:cNvPicPr>
          <p:nvPr/>
        </p:nvPicPr>
        <p:blipFill>
          <a:blip r:embed="rId3"/>
          <a:srcRect l="7057" r="6493" b="2325"/>
          <a:stretch>
            <a:fillRect/>
          </a:stretch>
        </p:blipFill>
        <p:spPr bwMode="auto">
          <a:xfrm>
            <a:off x="179388" y="2852738"/>
            <a:ext cx="3500437" cy="3000375"/>
          </a:xfrm>
          <a:prstGeom prst="rect">
            <a:avLst/>
          </a:prstGeom>
          <a:noFill/>
          <a:ln w="9525">
            <a:noFill/>
            <a:miter lim="800000"/>
            <a:headEnd/>
            <a:tailEnd/>
          </a:ln>
        </p:spPr>
      </p:pic>
      <p:pic>
        <p:nvPicPr>
          <p:cNvPr id="98310" name="Picture 4" descr="OurNewSchool"/>
          <p:cNvPicPr>
            <a:picLocks noChangeAspect="1" noChangeArrowheads="1"/>
          </p:cNvPicPr>
          <p:nvPr/>
        </p:nvPicPr>
        <p:blipFill>
          <a:blip r:embed="rId3"/>
          <a:srcRect l="7057" r="6493" b="2325"/>
          <a:stretch>
            <a:fillRect/>
          </a:stretch>
        </p:blipFill>
        <p:spPr bwMode="auto">
          <a:xfrm>
            <a:off x="179388" y="2852738"/>
            <a:ext cx="3529012" cy="3024187"/>
          </a:xfrm>
          <a:prstGeom prst="rect">
            <a:avLst/>
          </a:prstGeom>
          <a:noFill/>
          <a:ln w="9525">
            <a:noFill/>
            <a:miter lim="800000"/>
            <a:headEnd/>
            <a:tailEnd/>
          </a:ln>
        </p:spPr>
      </p:pic>
      <p:pic>
        <p:nvPicPr>
          <p:cNvPr id="98311" name="Picture 4" descr="OurNewSchool"/>
          <p:cNvPicPr>
            <a:picLocks noChangeAspect="1" noChangeArrowheads="1"/>
          </p:cNvPicPr>
          <p:nvPr/>
        </p:nvPicPr>
        <p:blipFill>
          <a:blip r:embed="rId3"/>
          <a:srcRect l="7057" r="6493" b="2325"/>
          <a:stretch>
            <a:fillRect/>
          </a:stretch>
        </p:blipFill>
        <p:spPr bwMode="auto">
          <a:xfrm>
            <a:off x="179388" y="2852738"/>
            <a:ext cx="3529012" cy="3024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idx="4294967295"/>
          </p:nvPr>
        </p:nvSpPr>
        <p:spPr>
          <a:xfrm>
            <a:off x="357188" y="714375"/>
            <a:ext cx="8534400" cy="758825"/>
          </a:xfrm>
        </p:spPr>
        <p:txBody>
          <a:bodyPr anchor="ctr"/>
          <a:lstStyle/>
          <a:p>
            <a:pPr algn="ctr"/>
            <a:r>
              <a:rPr lang="ru-RU" sz="2800" b="1" smtClean="0">
                <a:solidFill>
                  <a:srgbClr val="000066"/>
                </a:solidFill>
              </a:rPr>
              <a:t>О системно-деятельностном подходе</a:t>
            </a:r>
          </a:p>
        </p:txBody>
      </p:sp>
      <p:sp>
        <p:nvSpPr>
          <p:cNvPr id="103427" name="Содержимое 2"/>
          <p:cNvSpPr>
            <a:spLocks noGrp="1"/>
          </p:cNvSpPr>
          <p:nvPr>
            <p:ph idx="4294967295"/>
          </p:nvPr>
        </p:nvSpPr>
        <p:spPr>
          <a:xfrm>
            <a:off x="827088" y="1628775"/>
            <a:ext cx="7632700" cy="4537075"/>
          </a:xfrm>
        </p:spPr>
        <p:txBody>
          <a:bodyPr/>
          <a:lstStyle/>
          <a:p>
            <a:r>
              <a:rPr lang="ru-RU" sz="2000" smtClean="0">
                <a:solidFill>
                  <a:srgbClr val="384C00"/>
                </a:solidFill>
              </a:rPr>
              <a:t>В основе разработки современных стандартов школьного образования лежит представление об образовании как институте социализации личности, вытекающее из основных положений культурно-исторической концепции психического развития школы Л. С. Выготского…</a:t>
            </a:r>
          </a:p>
          <a:p>
            <a:r>
              <a:rPr lang="ru-RU" sz="2000" smtClean="0">
                <a:solidFill>
                  <a:srgbClr val="384C00"/>
                </a:solidFill>
              </a:rPr>
              <a:t>… где системно-деятельностный подход – идеальная форма, задающая норматив социально-желаемых характеристик личности, проектирующих установки, определяющий основные задачи и направления развития системы образования.</a:t>
            </a:r>
          </a:p>
          <a:p>
            <a:endParaRPr lang="ru-RU" sz="2000" smtClean="0">
              <a:solidFill>
                <a:srgbClr val="384C00"/>
              </a:solidFill>
            </a:endParaRPr>
          </a:p>
          <a:p>
            <a:r>
              <a:rPr lang="ru-RU" sz="2000" smtClean="0">
                <a:solidFill>
                  <a:srgbClr val="384C00"/>
                </a:solidFill>
              </a:rPr>
              <a:t>(из материалов «Стандарты второго поколения»)</a:t>
            </a:r>
          </a:p>
          <a:p>
            <a:endParaRPr lang="ru-RU" sz="2000" smtClean="0">
              <a:solidFill>
                <a:srgbClr val="384C00"/>
              </a:solidFill>
            </a:endParaRPr>
          </a:p>
          <a:p>
            <a:pPr>
              <a:buFontTx/>
              <a:buNone/>
            </a:pPr>
            <a:endParaRPr lang="ru-RU" sz="18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28625" y="0"/>
            <a:ext cx="8229600" cy="1143000"/>
          </a:xfrm>
        </p:spPr>
        <p:txBody>
          <a:bodyPr anchor="ctr"/>
          <a:lstStyle/>
          <a:p>
            <a:pPr algn="r" eaLnBrk="1" hangingPunct="1"/>
            <a:r>
              <a:rPr lang="ru-RU" smtClean="0">
                <a:effectLst>
                  <a:outerShdw blurRad="38100" dist="38100" dir="2700000" algn="tl">
                    <a:srgbClr val="000000"/>
                  </a:outerShdw>
                </a:effectLst>
              </a:rPr>
              <a:t>Новое качество образования</a:t>
            </a:r>
            <a:endParaRPr lang="ru-RU" smtClean="0"/>
          </a:p>
        </p:txBody>
      </p:sp>
      <p:graphicFrame>
        <p:nvGraphicFramePr>
          <p:cNvPr id="6" name="Содержимое 5"/>
          <p:cNvGraphicFramePr>
            <a:graphicFrameLocks noGrp="1"/>
          </p:cNvGraphicFramePr>
          <p:nvPr>
            <p:ph sz="half" idx="4294967295"/>
          </p:nvPr>
        </p:nvGraphicFramePr>
        <p:xfrm>
          <a:off x="785786" y="1142984"/>
          <a:ext cx="3752848" cy="1785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Содержимое 11"/>
          <p:cNvGraphicFramePr>
            <a:graphicFrameLocks noGrp="1"/>
          </p:cNvGraphicFramePr>
          <p:nvPr>
            <p:ph sz="half" idx="4294967295"/>
          </p:nvPr>
        </p:nvGraphicFramePr>
        <p:xfrm>
          <a:off x="4714876" y="785794"/>
          <a:ext cx="3895724" cy="457203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3669" name="Рисунок 7" descr="Слайд 4 (карьера).jpg"/>
          <p:cNvPicPr>
            <a:picLocks noChangeAspect="1"/>
          </p:cNvPicPr>
          <p:nvPr/>
        </p:nvPicPr>
        <p:blipFill>
          <a:blip r:embed="rId10"/>
          <a:srcRect/>
          <a:stretch>
            <a:fillRect/>
          </a:stretch>
        </p:blipFill>
        <p:spPr bwMode="auto">
          <a:xfrm>
            <a:off x="571500" y="3357563"/>
            <a:ext cx="3937000" cy="2798762"/>
          </a:xfrm>
          <a:prstGeom prst="rect">
            <a:avLst/>
          </a:prstGeom>
          <a:noFill/>
          <a:ln w="9525">
            <a:noFill/>
            <a:miter lim="800000"/>
            <a:headEnd/>
            <a:tailEnd/>
          </a:ln>
        </p:spPr>
      </p:pic>
      <p:sp>
        <p:nvSpPr>
          <p:cNvPr id="113670" name="TextBox 6"/>
          <p:cNvSpPr txBox="1">
            <a:spLocks noChangeArrowheads="1"/>
          </p:cNvSpPr>
          <p:nvPr/>
        </p:nvSpPr>
        <p:spPr bwMode="auto">
          <a:xfrm>
            <a:off x="4643438" y="4919663"/>
            <a:ext cx="4752975" cy="1938337"/>
          </a:xfrm>
          <a:prstGeom prst="rect">
            <a:avLst/>
          </a:prstGeom>
          <a:noFill/>
          <a:ln w="9525">
            <a:noFill/>
            <a:miter lim="800000"/>
            <a:headEnd/>
            <a:tailEnd/>
          </a:ln>
        </p:spPr>
        <p:txBody>
          <a:bodyPr wrap="none">
            <a:spAutoFit/>
          </a:bodyPr>
          <a:lstStyle/>
          <a:p>
            <a:r>
              <a:rPr lang="ru-RU" sz="2400"/>
              <a:t>Знания</a:t>
            </a:r>
            <a:r>
              <a:rPr lang="ru-RU" sz="2400">
                <a:solidFill>
                  <a:srgbClr val="C00000"/>
                </a:solidFill>
              </a:rPr>
              <a:t> </a:t>
            </a:r>
            <a:r>
              <a:rPr lang="ru-RU" sz="2400" i="1">
                <a:solidFill>
                  <a:srgbClr val="C00000"/>
                </a:solidFill>
              </a:rPr>
              <a:t>(предметный</a:t>
            </a:r>
            <a:r>
              <a:rPr lang="ru-RU" sz="2400" i="1">
                <a:solidFill>
                  <a:srgbClr val="FFFF00"/>
                </a:solidFill>
              </a:rPr>
              <a:t>)</a:t>
            </a:r>
          </a:p>
          <a:p>
            <a:r>
              <a:rPr lang="ru-RU" sz="2400"/>
              <a:t>Личностный рост </a:t>
            </a:r>
            <a:r>
              <a:rPr lang="ru-RU" sz="2400" i="1">
                <a:solidFill>
                  <a:srgbClr val="C00000"/>
                </a:solidFill>
              </a:rPr>
              <a:t>(личностный)</a:t>
            </a:r>
          </a:p>
          <a:p>
            <a:r>
              <a:rPr lang="ru-RU" sz="2400"/>
              <a:t>Применение знаний в жизни</a:t>
            </a:r>
          </a:p>
          <a:p>
            <a:r>
              <a:rPr lang="ru-RU" sz="2400" i="1">
                <a:solidFill>
                  <a:srgbClr val="C00000"/>
                </a:solidFill>
              </a:rPr>
              <a:t>(метапредметный)</a:t>
            </a:r>
          </a:p>
          <a:p>
            <a:endParaRPr lang="ru-RU" sz="2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468313" y="692150"/>
            <a:ext cx="8207375" cy="576263"/>
          </a:xfrm>
        </p:spPr>
        <p:txBody>
          <a:bodyPr anchor="ctr"/>
          <a:lstStyle/>
          <a:p>
            <a:pPr eaLnBrk="1" hangingPunct="1"/>
            <a:r>
              <a:rPr lang="ru-RU" sz="2500" smtClean="0"/>
              <a:t>В жизни нам постоянно приходится решать проблемы!</a:t>
            </a:r>
            <a:br>
              <a:rPr lang="ru-RU" sz="2500" smtClean="0"/>
            </a:br>
            <a:r>
              <a:rPr lang="ru-RU" sz="2500" smtClean="0">
                <a:solidFill>
                  <a:srgbClr val="C00000"/>
                </a:solidFill>
              </a:rPr>
              <a:t> А учит ли этому школа?</a:t>
            </a:r>
            <a:r>
              <a:rPr lang="ru-RU" sz="3000" smtClean="0">
                <a:solidFill>
                  <a:srgbClr val="C00000"/>
                </a:solidFill>
              </a:rPr>
              <a:t> </a:t>
            </a:r>
          </a:p>
        </p:txBody>
      </p:sp>
      <p:sp>
        <p:nvSpPr>
          <p:cNvPr id="311299" name="Rectangle 3"/>
          <p:cNvSpPr>
            <a:spLocks noGrp="1" noChangeArrowheads="1"/>
          </p:cNvSpPr>
          <p:nvPr>
            <p:ph type="body" sz="half" idx="4294967295"/>
          </p:nvPr>
        </p:nvSpPr>
        <p:spPr>
          <a:xfrm>
            <a:off x="5435600" y="1557338"/>
            <a:ext cx="3708400" cy="4776787"/>
          </a:xfrm>
          <a:solidFill>
            <a:srgbClr val="FDF7C7"/>
          </a:solidFill>
        </p:spPr>
        <p:txBody>
          <a:bodyPr/>
          <a:lstStyle/>
          <a:p>
            <a:pPr algn="ctr" eaLnBrk="1" hangingPunct="1">
              <a:lnSpc>
                <a:spcPct val="80000"/>
              </a:lnSpc>
              <a:buFont typeface="Wingdings 3" pitchFamily="18" charset="2"/>
              <a:buNone/>
            </a:pPr>
            <a:r>
              <a:rPr lang="ru-RU" sz="1200" smtClean="0"/>
              <a:t>   </a:t>
            </a:r>
            <a:r>
              <a:rPr lang="ru-RU" sz="1700" b="1" smtClean="0">
                <a:solidFill>
                  <a:srgbClr val="002060"/>
                </a:solidFill>
              </a:rPr>
              <a:t>Структура традиционного урока</a:t>
            </a:r>
          </a:p>
          <a:p>
            <a:pPr eaLnBrk="1" hangingPunct="1">
              <a:lnSpc>
                <a:spcPct val="80000"/>
              </a:lnSpc>
              <a:buFont typeface="Wingdings 3" pitchFamily="18" charset="2"/>
              <a:buNone/>
            </a:pPr>
            <a:r>
              <a:rPr lang="ru-RU" sz="1700" smtClean="0"/>
              <a:t>1. </a:t>
            </a:r>
            <a:r>
              <a:rPr lang="ru-RU" sz="1700" b="1" smtClean="0">
                <a:solidFill>
                  <a:srgbClr val="FF3300"/>
                </a:solidFill>
              </a:rPr>
              <a:t>Учитель</a:t>
            </a:r>
            <a:r>
              <a:rPr lang="ru-RU" sz="1700" smtClean="0"/>
              <a:t> </a:t>
            </a:r>
            <a:r>
              <a:rPr lang="ru-RU" sz="1700" smtClean="0">
                <a:solidFill>
                  <a:srgbClr val="002060"/>
                </a:solidFill>
              </a:rPr>
              <a:t>проверяет д/з </a:t>
            </a:r>
            <a:r>
              <a:rPr lang="ru-RU" sz="1700" smtClean="0">
                <a:solidFill>
                  <a:srgbClr val="299410"/>
                </a:solidFill>
              </a:rPr>
              <a:t>учеников.</a:t>
            </a:r>
            <a:endParaRPr lang="ru-RU" sz="1700" smtClean="0">
              <a:solidFill>
                <a:srgbClr val="FF3300"/>
              </a:solidFill>
            </a:endParaRPr>
          </a:p>
          <a:p>
            <a:pPr eaLnBrk="1" hangingPunct="1">
              <a:lnSpc>
                <a:spcPct val="80000"/>
              </a:lnSpc>
              <a:buFont typeface="Wingdings 3" pitchFamily="18" charset="2"/>
              <a:buNone/>
            </a:pPr>
            <a:endParaRPr lang="ru-RU" sz="1700" smtClean="0"/>
          </a:p>
          <a:p>
            <a:pPr eaLnBrk="1" hangingPunct="1">
              <a:lnSpc>
                <a:spcPct val="80000"/>
              </a:lnSpc>
              <a:buFont typeface="Wingdings 3" pitchFamily="18" charset="2"/>
              <a:buNone/>
            </a:pPr>
            <a:r>
              <a:rPr lang="ru-RU" sz="1700" smtClean="0"/>
              <a:t>2. </a:t>
            </a:r>
            <a:r>
              <a:rPr lang="ru-RU" sz="1700" b="1" smtClean="0">
                <a:solidFill>
                  <a:srgbClr val="FF3300"/>
                </a:solidFill>
              </a:rPr>
              <a:t>Учитель</a:t>
            </a:r>
            <a:r>
              <a:rPr lang="ru-RU" sz="1700" smtClean="0">
                <a:solidFill>
                  <a:srgbClr val="FF3300"/>
                </a:solidFill>
              </a:rPr>
              <a:t> </a:t>
            </a:r>
            <a:r>
              <a:rPr lang="ru-RU" sz="1700" smtClean="0">
                <a:solidFill>
                  <a:srgbClr val="002060"/>
                </a:solidFill>
              </a:rPr>
              <a:t>объявляет новую тему.</a:t>
            </a:r>
          </a:p>
          <a:p>
            <a:pPr eaLnBrk="1" hangingPunct="1">
              <a:lnSpc>
                <a:spcPct val="80000"/>
              </a:lnSpc>
              <a:buFont typeface="Wingdings 3" pitchFamily="18" charset="2"/>
              <a:buNone/>
            </a:pPr>
            <a:endParaRPr lang="ru-RU" sz="1700" smtClean="0"/>
          </a:p>
          <a:p>
            <a:pPr eaLnBrk="1" hangingPunct="1">
              <a:lnSpc>
                <a:spcPct val="80000"/>
              </a:lnSpc>
              <a:buFont typeface="Wingdings 3" pitchFamily="18" charset="2"/>
              <a:buNone/>
            </a:pPr>
            <a:r>
              <a:rPr lang="ru-RU" sz="1700" smtClean="0"/>
              <a:t>3. </a:t>
            </a:r>
            <a:r>
              <a:rPr lang="ru-RU" sz="1700" b="1" smtClean="0">
                <a:solidFill>
                  <a:srgbClr val="FF3300"/>
                </a:solidFill>
              </a:rPr>
              <a:t>Учитель</a:t>
            </a:r>
            <a:r>
              <a:rPr lang="ru-RU" sz="1700" b="1" smtClean="0"/>
              <a:t> </a:t>
            </a:r>
            <a:r>
              <a:rPr lang="ru-RU" sz="1700" smtClean="0">
                <a:solidFill>
                  <a:srgbClr val="002060"/>
                </a:solidFill>
              </a:rPr>
              <a:t>объясняет новую тему.</a:t>
            </a:r>
          </a:p>
          <a:p>
            <a:pPr eaLnBrk="1" hangingPunct="1">
              <a:lnSpc>
                <a:spcPct val="80000"/>
              </a:lnSpc>
              <a:buFont typeface="Wingdings 3" pitchFamily="18" charset="2"/>
              <a:buNone/>
            </a:pPr>
            <a:endParaRPr lang="ru-RU" sz="1700" smtClean="0"/>
          </a:p>
          <a:p>
            <a:pPr eaLnBrk="1" hangingPunct="1">
              <a:lnSpc>
                <a:spcPct val="80000"/>
              </a:lnSpc>
              <a:buFont typeface="Wingdings 3" pitchFamily="18" charset="2"/>
              <a:buNone/>
            </a:pPr>
            <a:r>
              <a:rPr lang="ru-RU" sz="1700" smtClean="0"/>
              <a:t>4. </a:t>
            </a:r>
            <a:r>
              <a:rPr lang="ru-RU" sz="1700" b="1" smtClean="0">
                <a:solidFill>
                  <a:srgbClr val="FF3300"/>
                </a:solidFill>
              </a:rPr>
              <a:t>Учитель</a:t>
            </a:r>
            <a:r>
              <a:rPr lang="ru-RU" sz="1700" smtClean="0"/>
              <a:t> </a:t>
            </a:r>
            <a:r>
              <a:rPr lang="ru-RU" sz="1700" smtClean="0">
                <a:solidFill>
                  <a:srgbClr val="002060"/>
                </a:solidFill>
              </a:rPr>
              <a:t>организует закрепление знаний </a:t>
            </a:r>
            <a:r>
              <a:rPr lang="ru-RU" sz="1700" smtClean="0">
                <a:solidFill>
                  <a:srgbClr val="299410"/>
                </a:solidFill>
              </a:rPr>
              <a:t>учениками.</a:t>
            </a:r>
          </a:p>
        </p:txBody>
      </p:sp>
      <p:sp>
        <p:nvSpPr>
          <p:cNvPr id="105476" name="Rectangle 4"/>
          <p:cNvSpPr>
            <a:spLocks noChangeArrowheads="1"/>
          </p:cNvSpPr>
          <p:nvPr/>
        </p:nvSpPr>
        <p:spPr bwMode="auto">
          <a:xfrm>
            <a:off x="250825" y="1557338"/>
            <a:ext cx="4897438" cy="4751387"/>
          </a:xfrm>
          <a:prstGeom prst="rect">
            <a:avLst/>
          </a:prstGeom>
          <a:solidFill>
            <a:schemeClr val="bg1"/>
          </a:solidFill>
          <a:ln w="38100">
            <a:noFill/>
            <a:miter lim="800000"/>
            <a:headEnd/>
            <a:tailEnd/>
          </a:ln>
        </p:spPr>
        <p:txBody>
          <a:bodyPr/>
          <a:lstStyle/>
          <a:p>
            <a:pPr marL="342900" indent="-342900" algn="ctr">
              <a:lnSpc>
                <a:spcPct val="80000"/>
              </a:lnSpc>
              <a:spcBef>
                <a:spcPct val="20000"/>
              </a:spcBef>
            </a:pPr>
            <a:r>
              <a:rPr lang="ru-RU" sz="2400"/>
              <a:t>    </a:t>
            </a:r>
            <a:r>
              <a:rPr lang="ru-RU" sz="2400" b="1"/>
              <a:t>Решение проблем в жизни</a:t>
            </a:r>
          </a:p>
          <a:p>
            <a:pPr marL="342900" indent="-342900">
              <a:lnSpc>
                <a:spcPct val="80000"/>
              </a:lnSpc>
              <a:spcBef>
                <a:spcPct val="50000"/>
              </a:spcBef>
              <a:buFontTx/>
              <a:buAutoNum type="arabicPeriod"/>
            </a:pPr>
            <a:r>
              <a:rPr lang="ru-RU" sz="2000"/>
              <a:t>Жизнь ставит </a:t>
            </a:r>
            <a:r>
              <a:rPr lang="ru-RU" sz="2000" b="1">
                <a:solidFill>
                  <a:srgbClr val="00CC00"/>
                </a:solidFill>
              </a:rPr>
              <a:t>нас</a:t>
            </a:r>
            <a:r>
              <a:rPr lang="ru-RU" sz="2000"/>
              <a:t> в ситуацию затруднения. </a:t>
            </a:r>
          </a:p>
          <a:p>
            <a:pPr marL="342900" indent="-342900">
              <a:lnSpc>
                <a:spcPct val="80000"/>
              </a:lnSpc>
              <a:spcBef>
                <a:spcPct val="50000"/>
              </a:spcBef>
            </a:pPr>
            <a:r>
              <a:rPr lang="ru-RU" sz="2000" b="1">
                <a:solidFill>
                  <a:srgbClr val="00CC00"/>
                </a:solidFill>
              </a:rPr>
              <a:t>    Мы</a:t>
            </a:r>
            <a:r>
              <a:rPr lang="ru-RU" sz="2000"/>
              <a:t> формулируем цель: «Чего мы хотим добиться?»</a:t>
            </a:r>
            <a:endParaRPr lang="ru-RU" sz="2000">
              <a:solidFill>
                <a:srgbClr val="299410"/>
              </a:solidFill>
            </a:endParaRPr>
          </a:p>
          <a:p>
            <a:pPr marL="342900" indent="-342900">
              <a:lnSpc>
                <a:spcPct val="80000"/>
              </a:lnSpc>
              <a:spcBef>
                <a:spcPct val="50000"/>
              </a:spcBef>
            </a:pPr>
            <a:r>
              <a:rPr lang="ru-RU" sz="2000"/>
              <a:t>2. </a:t>
            </a:r>
            <a:r>
              <a:rPr lang="ru-RU" sz="2000" b="1">
                <a:solidFill>
                  <a:srgbClr val="00CC00"/>
                </a:solidFill>
              </a:rPr>
              <a:t>Мы</a:t>
            </a:r>
            <a:r>
              <a:rPr lang="ru-RU" sz="2000"/>
              <a:t> обдумываем варианты решения, определяем, хватит ли знаний и умений. </a:t>
            </a:r>
          </a:p>
          <a:p>
            <a:pPr marL="342900" indent="-342900">
              <a:lnSpc>
                <a:spcPct val="80000"/>
              </a:lnSpc>
              <a:spcBef>
                <a:spcPct val="50000"/>
              </a:spcBef>
            </a:pPr>
            <a:r>
              <a:rPr lang="ru-RU" sz="2000"/>
              <a:t>3. </a:t>
            </a:r>
            <a:r>
              <a:rPr lang="ru-RU" sz="2000" b="1">
                <a:solidFill>
                  <a:srgbClr val="00CC00"/>
                </a:solidFill>
              </a:rPr>
              <a:t>Мы</a:t>
            </a:r>
            <a:r>
              <a:rPr lang="ru-RU" sz="2000"/>
              <a:t> пытаемся решить проблему (при необходимости добывая новые знания)</a:t>
            </a:r>
            <a:endParaRPr lang="ru-RU" sz="2000">
              <a:solidFill>
                <a:srgbClr val="299410"/>
              </a:solidFill>
            </a:endParaRPr>
          </a:p>
          <a:p>
            <a:pPr marL="342900" indent="-342900">
              <a:lnSpc>
                <a:spcPct val="80000"/>
              </a:lnSpc>
              <a:spcBef>
                <a:spcPct val="50000"/>
              </a:spcBef>
            </a:pPr>
            <a:r>
              <a:rPr lang="ru-RU" sz="2000"/>
              <a:t>4. Получив результат,  </a:t>
            </a:r>
            <a:r>
              <a:rPr lang="ru-RU" sz="2000" b="1">
                <a:solidFill>
                  <a:srgbClr val="00CC00"/>
                </a:solidFill>
              </a:rPr>
              <a:t>мы</a:t>
            </a:r>
            <a:r>
              <a:rPr lang="ru-RU" sz="2000"/>
              <a:t> сравниваем его с целью. Делаем вывод – добились своего или нет. </a:t>
            </a:r>
          </a:p>
        </p:txBody>
      </p:sp>
      <p:grpSp>
        <p:nvGrpSpPr>
          <p:cNvPr id="2" name="Group 5"/>
          <p:cNvGrpSpPr>
            <a:grpSpLocks/>
          </p:cNvGrpSpPr>
          <p:nvPr/>
        </p:nvGrpSpPr>
        <p:grpSpPr bwMode="auto">
          <a:xfrm>
            <a:off x="5148263" y="3357563"/>
            <a:ext cx="503237" cy="863600"/>
            <a:chOff x="2971" y="1752"/>
            <a:chExt cx="317" cy="544"/>
          </a:xfrm>
        </p:grpSpPr>
        <p:sp>
          <p:nvSpPr>
            <p:cNvPr id="105478" name="Line 6"/>
            <p:cNvSpPr>
              <a:spLocks noChangeShapeType="1"/>
            </p:cNvSpPr>
            <p:nvPr/>
          </p:nvSpPr>
          <p:spPr bwMode="auto">
            <a:xfrm>
              <a:off x="2971" y="1933"/>
              <a:ext cx="317" cy="0"/>
            </a:xfrm>
            <a:prstGeom prst="line">
              <a:avLst/>
            </a:prstGeom>
            <a:noFill/>
            <a:ln w="76200">
              <a:solidFill>
                <a:srgbClr val="2703DD"/>
              </a:solidFill>
              <a:round/>
              <a:headEnd/>
              <a:tailEnd/>
            </a:ln>
          </p:spPr>
          <p:txBody>
            <a:bodyPr/>
            <a:lstStyle/>
            <a:p>
              <a:endParaRPr lang="ru-RU"/>
            </a:p>
          </p:txBody>
        </p:sp>
        <p:sp>
          <p:nvSpPr>
            <p:cNvPr id="105479" name="Line 7"/>
            <p:cNvSpPr>
              <a:spLocks noChangeShapeType="1"/>
            </p:cNvSpPr>
            <p:nvPr/>
          </p:nvSpPr>
          <p:spPr bwMode="auto">
            <a:xfrm>
              <a:off x="2971" y="2069"/>
              <a:ext cx="317" cy="0"/>
            </a:xfrm>
            <a:prstGeom prst="line">
              <a:avLst/>
            </a:prstGeom>
            <a:noFill/>
            <a:ln w="76200">
              <a:solidFill>
                <a:srgbClr val="2703DD"/>
              </a:solidFill>
              <a:round/>
              <a:headEnd/>
              <a:tailEnd/>
            </a:ln>
          </p:spPr>
          <p:txBody>
            <a:bodyPr/>
            <a:lstStyle/>
            <a:p>
              <a:endParaRPr lang="ru-RU"/>
            </a:p>
          </p:txBody>
        </p:sp>
        <p:sp>
          <p:nvSpPr>
            <p:cNvPr id="105480" name="Line 8"/>
            <p:cNvSpPr>
              <a:spLocks noChangeShapeType="1"/>
            </p:cNvSpPr>
            <p:nvPr/>
          </p:nvSpPr>
          <p:spPr bwMode="auto">
            <a:xfrm flipH="1">
              <a:off x="3016" y="1752"/>
              <a:ext cx="227" cy="544"/>
            </a:xfrm>
            <a:prstGeom prst="line">
              <a:avLst/>
            </a:prstGeom>
            <a:noFill/>
            <a:ln w="38100">
              <a:solidFill>
                <a:srgbClr val="2703DD"/>
              </a:solidFill>
              <a:round/>
              <a:headEnd/>
              <a:tailEnd/>
            </a:ln>
          </p:spPr>
          <p:txBody>
            <a:bodyPr/>
            <a:lstStyle/>
            <a:p>
              <a:endParaRPr lang="ru-RU"/>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1299">
                                            <p:bg/>
                                          </p:spTgt>
                                        </p:tgtEl>
                                        <p:attrNameLst>
                                          <p:attrName>style.visibility</p:attrName>
                                        </p:attrNameLst>
                                      </p:cBhvr>
                                      <p:to>
                                        <p:strVal val="visible"/>
                                      </p:to>
                                    </p:set>
                                    <p:anim calcmode="lin" valueType="num">
                                      <p:cBhvr additive="base">
                                        <p:cTn id="7" dur="500" fill="hold"/>
                                        <p:tgtEl>
                                          <p:spTgt spid="311299">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1299">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1299">
                                            <p:txEl>
                                              <p:pRg st="0" end="0"/>
                                            </p:txEl>
                                          </p:spTgt>
                                        </p:tgtEl>
                                        <p:attrNameLst>
                                          <p:attrName>style.visibility</p:attrName>
                                        </p:attrNameLst>
                                      </p:cBhvr>
                                      <p:to>
                                        <p:strVal val="visible"/>
                                      </p:to>
                                    </p:set>
                                    <p:anim calcmode="lin" valueType="num">
                                      <p:cBhvr additive="base">
                                        <p:cTn id="13" dur="500" fill="hold"/>
                                        <p:tgtEl>
                                          <p:spTgt spid="3112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12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1299">
                                            <p:txEl>
                                              <p:pRg st="1" end="1"/>
                                            </p:txEl>
                                          </p:spTgt>
                                        </p:tgtEl>
                                        <p:attrNameLst>
                                          <p:attrName>style.visibility</p:attrName>
                                        </p:attrNameLst>
                                      </p:cBhvr>
                                      <p:to>
                                        <p:strVal val="visible"/>
                                      </p:to>
                                    </p:set>
                                    <p:anim calcmode="lin" valueType="num">
                                      <p:cBhvr additive="base">
                                        <p:cTn id="19" dur="500" fill="hold"/>
                                        <p:tgtEl>
                                          <p:spTgt spid="3112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12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1299">
                                            <p:txEl>
                                              <p:pRg st="3" end="3"/>
                                            </p:txEl>
                                          </p:spTgt>
                                        </p:tgtEl>
                                        <p:attrNameLst>
                                          <p:attrName>style.visibility</p:attrName>
                                        </p:attrNameLst>
                                      </p:cBhvr>
                                      <p:to>
                                        <p:strVal val="visible"/>
                                      </p:to>
                                    </p:set>
                                    <p:anim calcmode="lin" valueType="num">
                                      <p:cBhvr additive="base">
                                        <p:cTn id="25" dur="500" fill="hold"/>
                                        <p:tgtEl>
                                          <p:spTgt spid="3112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12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1299">
                                            <p:txEl>
                                              <p:pRg st="5" end="5"/>
                                            </p:txEl>
                                          </p:spTgt>
                                        </p:tgtEl>
                                        <p:attrNameLst>
                                          <p:attrName>style.visibility</p:attrName>
                                        </p:attrNameLst>
                                      </p:cBhvr>
                                      <p:to>
                                        <p:strVal val="visible"/>
                                      </p:to>
                                    </p:set>
                                    <p:anim calcmode="lin" valueType="num">
                                      <p:cBhvr additive="base">
                                        <p:cTn id="31" dur="500" fill="hold"/>
                                        <p:tgtEl>
                                          <p:spTgt spid="31129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12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1299">
                                            <p:txEl>
                                              <p:pRg st="7" end="7"/>
                                            </p:txEl>
                                          </p:spTgt>
                                        </p:tgtEl>
                                        <p:attrNameLst>
                                          <p:attrName>style.visibility</p:attrName>
                                        </p:attrNameLst>
                                      </p:cBhvr>
                                      <p:to>
                                        <p:strVal val="visible"/>
                                      </p:to>
                                    </p:set>
                                    <p:anim calcmode="lin" valueType="num">
                                      <p:cBhvr additive="base">
                                        <p:cTn id="37" dur="500" fill="hold"/>
                                        <p:tgtEl>
                                          <p:spTgt spid="31129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12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idx="4294967295"/>
          </p:nvPr>
        </p:nvSpPr>
        <p:spPr>
          <a:xfrm>
            <a:off x="500063" y="714375"/>
            <a:ext cx="8229600" cy="1143000"/>
          </a:xfrm>
        </p:spPr>
        <p:txBody>
          <a:bodyPr anchor="ctr"/>
          <a:lstStyle/>
          <a:p>
            <a:pPr eaLnBrk="1" hangingPunct="1">
              <a:spcBef>
                <a:spcPct val="50000"/>
              </a:spcBef>
            </a:pPr>
            <a:r>
              <a:rPr lang="ru-RU" sz="2800" b="1" smtClean="0"/>
              <a:t>Инновационное образовательное пространство урока</a:t>
            </a:r>
            <a:r>
              <a:rPr lang="ru-RU" b="1" smtClean="0"/>
              <a:t/>
            </a:r>
            <a:br>
              <a:rPr lang="ru-RU" b="1" smtClean="0"/>
            </a:br>
            <a:r>
              <a:rPr lang="ru-RU" b="1" smtClean="0"/>
              <a:t/>
            </a:r>
            <a:br>
              <a:rPr lang="ru-RU" b="1" smtClean="0"/>
            </a:br>
            <a:endParaRPr lang="en-US" smtClean="0">
              <a:solidFill>
                <a:srgbClr val="000000"/>
              </a:solidFill>
              <a:effectLst>
                <a:outerShdw blurRad="38100" dist="38100" dir="2700000" algn="tl">
                  <a:srgbClr val="FFFFFF"/>
                </a:outerShdw>
              </a:effectLst>
            </a:endParaRPr>
          </a:p>
        </p:txBody>
      </p:sp>
      <p:grpSp>
        <p:nvGrpSpPr>
          <p:cNvPr id="107523" name="Group 3"/>
          <p:cNvGrpSpPr>
            <a:grpSpLocks/>
          </p:cNvGrpSpPr>
          <p:nvPr/>
        </p:nvGrpSpPr>
        <p:grpSpPr bwMode="auto">
          <a:xfrm>
            <a:off x="2362200" y="1524000"/>
            <a:ext cx="4648200" cy="4572000"/>
            <a:chOff x="1488" y="960"/>
            <a:chExt cx="2928" cy="2880"/>
          </a:xfrm>
        </p:grpSpPr>
        <p:grpSp>
          <p:nvGrpSpPr>
            <p:cNvPr id="107524" name="Group 4"/>
            <p:cNvGrpSpPr>
              <a:grpSpLocks/>
            </p:cNvGrpSpPr>
            <p:nvPr/>
          </p:nvGrpSpPr>
          <p:grpSpPr bwMode="auto">
            <a:xfrm>
              <a:off x="2356" y="960"/>
              <a:ext cx="1192" cy="959"/>
              <a:chOff x="2356" y="960"/>
              <a:chExt cx="1192" cy="959"/>
            </a:xfrm>
          </p:grpSpPr>
          <p:grpSp>
            <p:nvGrpSpPr>
              <p:cNvPr id="107525" name="Group 5"/>
              <p:cNvGrpSpPr>
                <a:grpSpLocks/>
              </p:cNvGrpSpPr>
              <p:nvPr/>
            </p:nvGrpSpPr>
            <p:grpSpPr bwMode="auto">
              <a:xfrm>
                <a:off x="2356" y="960"/>
                <a:ext cx="1192" cy="959"/>
                <a:chOff x="2057" y="862"/>
                <a:chExt cx="1549" cy="1351"/>
              </a:xfrm>
            </p:grpSpPr>
            <p:sp>
              <p:nvSpPr>
                <p:cNvPr id="107526" name="AutoShape 6"/>
                <p:cNvSpPr>
                  <a:spLocks noChangeArrowheads="1"/>
                </p:cNvSpPr>
                <p:nvPr/>
              </p:nvSpPr>
              <p:spPr bwMode="gray">
                <a:xfrm>
                  <a:off x="2070" y="885"/>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27" name="AutoShape 7"/>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28" name="AutoShape 8"/>
                <p:cNvSpPr>
                  <a:spLocks noChangeArrowheads="1"/>
                </p:cNvSpPr>
                <p:nvPr/>
              </p:nvSpPr>
              <p:spPr bwMode="gray">
                <a:xfrm>
                  <a:off x="2147" y="942"/>
                  <a:ext cx="1350" cy="1168"/>
                </a:xfrm>
                <a:prstGeom prst="hexagon">
                  <a:avLst>
                    <a:gd name="adj" fmla="val 28896"/>
                    <a:gd name="vf" fmla="val 115470"/>
                  </a:avLst>
                </a:prstGeom>
                <a:gradFill rotWithShape="1">
                  <a:gsLst>
                    <a:gs pos="0">
                      <a:srgbClr val="7262EC"/>
                    </a:gs>
                    <a:gs pos="100000">
                      <a:srgbClr val="2614AA"/>
                    </a:gs>
                  </a:gsLst>
                  <a:lin ang="2700000" scaled="1"/>
                </a:gradFill>
                <a:ln w="9525">
                  <a:solidFill>
                    <a:schemeClr val="tx1"/>
                  </a:solidFill>
                  <a:miter lim="800000"/>
                  <a:headEnd/>
                  <a:tailEnd/>
                </a:ln>
              </p:spPr>
              <p:txBody>
                <a:bodyPr wrap="none" anchor="ctr"/>
                <a:lstStyle/>
                <a:p>
                  <a:endParaRPr lang="ru-RU"/>
                </a:p>
              </p:txBody>
            </p:sp>
          </p:grpSp>
          <p:sp>
            <p:nvSpPr>
              <p:cNvPr id="107529" name="Text Box 9"/>
              <p:cNvSpPr txBox="1">
                <a:spLocks noChangeArrowheads="1"/>
              </p:cNvSpPr>
              <p:nvPr/>
            </p:nvSpPr>
            <p:spPr bwMode="gray">
              <a:xfrm>
                <a:off x="2562" y="1170"/>
                <a:ext cx="858" cy="465"/>
              </a:xfrm>
              <a:prstGeom prst="rect">
                <a:avLst/>
              </a:prstGeom>
              <a:noFill/>
              <a:ln w="9525" algn="ctr">
                <a:noFill/>
                <a:miter lim="800000"/>
                <a:headEnd/>
                <a:tailEnd/>
              </a:ln>
            </p:spPr>
            <p:txBody>
              <a:bodyPr>
                <a:spAutoFit/>
              </a:bodyPr>
              <a:lstStyle/>
              <a:p>
                <a:r>
                  <a:rPr lang="ru-RU" sz="1400">
                    <a:solidFill>
                      <a:schemeClr val="bg1"/>
                    </a:solidFill>
                    <a:latin typeface="Calibri" pitchFamily="34" charset="0"/>
                  </a:rPr>
                  <a:t>Современные образовательные технологии</a:t>
                </a:r>
              </a:p>
            </p:txBody>
          </p:sp>
        </p:grpSp>
        <p:grpSp>
          <p:nvGrpSpPr>
            <p:cNvPr id="107530" name="Group 10"/>
            <p:cNvGrpSpPr>
              <a:grpSpLocks/>
            </p:cNvGrpSpPr>
            <p:nvPr/>
          </p:nvGrpSpPr>
          <p:grpSpPr bwMode="auto">
            <a:xfrm>
              <a:off x="1488" y="1438"/>
              <a:ext cx="1193" cy="959"/>
              <a:chOff x="1488" y="1438"/>
              <a:chExt cx="1193" cy="959"/>
            </a:xfrm>
          </p:grpSpPr>
          <p:grpSp>
            <p:nvGrpSpPr>
              <p:cNvPr id="107531" name="Group 11"/>
              <p:cNvGrpSpPr>
                <a:grpSpLocks/>
              </p:cNvGrpSpPr>
              <p:nvPr/>
            </p:nvGrpSpPr>
            <p:grpSpPr bwMode="auto">
              <a:xfrm>
                <a:off x="1488" y="1438"/>
                <a:ext cx="1193" cy="959"/>
                <a:chOff x="1110" y="2656"/>
                <a:chExt cx="1549" cy="1351"/>
              </a:xfrm>
            </p:grpSpPr>
            <p:sp>
              <p:nvSpPr>
                <p:cNvPr id="107532" name="AutoShape 12"/>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33" name="AutoShape 13"/>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34" name="AutoShape 14"/>
                <p:cNvSpPr>
                  <a:spLocks noChangeArrowheads="1"/>
                </p:cNvSpPr>
                <p:nvPr/>
              </p:nvSpPr>
              <p:spPr bwMode="gray">
                <a:xfrm>
                  <a:off x="1200" y="2736"/>
                  <a:ext cx="1350" cy="1168"/>
                </a:xfrm>
                <a:prstGeom prst="hexagon">
                  <a:avLst>
                    <a:gd name="adj" fmla="val 28896"/>
                    <a:gd name="vf" fmla="val 115470"/>
                  </a:avLst>
                </a:prstGeom>
                <a:gradFill rotWithShape="1">
                  <a:gsLst>
                    <a:gs pos="0">
                      <a:srgbClr val="45A2D6"/>
                    </a:gs>
                    <a:gs pos="100000">
                      <a:srgbClr val="49ACE3"/>
                    </a:gs>
                  </a:gsLst>
                  <a:lin ang="2700000" scaled="1"/>
                </a:gradFill>
                <a:ln w="9525">
                  <a:solidFill>
                    <a:schemeClr val="tx1"/>
                  </a:solidFill>
                  <a:miter lim="800000"/>
                  <a:headEnd/>
                  <a:tailEnd/>
                </a:ln>
              </p:spPr>
              <p:txBody>
                <a:bodyPr wrap="none" anchor="ctr"/>
                <a:lstStyle/>
                <a:p>
                  <a:endParaRPr lang="ru-RU"/>
                </a:p>
              </p:txBody>
            </p:sp>
          </p:grpSp>
          <p:sp>
            <p:nvSpPr>
              <p:cNvPr id="107535" name="Text Box 15"/>
              <p:cNvSpPr txBox="1">
                <a:spLocks noChangeArrowheads="1"/>
              </p:cNvSpPr>
              <p:nvPr/>
            </p:nvSpPr>
            <p:spPr bwMode="gray">
              <a:xfrm>
                <a:off x="1702" y="1642"/>
                <a:ext cx="116" cy="194"/>
              </a:xfrm>
              <a:prstGeom prst="rect">
                <a:avLst/>
              </a:prstGeom>
              <a:noFill/>
              <a:ln w="9525" algn="ctr">
                <a:noFill/>
                <a:miter lim="800000"/>
                <a:headEnd/>
                <a:tailEnd/>
              </a:ln>
            </p:spPr>
            <p:txBody>
              <a:bodyPr wrap="none">
                <a:spAutoFit/>
              </a:bodyPr>
              <a:lstStyle/>
              <a:p>
                <a:endParaRPr lang="en-US" sz="1400">
                  <a:solidFill>
                    <a:srgbClr val="FFFFFF"/>
                  </a:solidFill>
                </a:endParaRPr>
              </a:p>
            </p:txBody>
          </p:sp>
        </p:grpSp>
        <p:grpSp>
          <p:nvGrpSpPr>
            <p:cNvPr id="107536" name="Group 16"/>
            <p:cNvGrpSpPr>
              <a:grpSpLocks/>
            </p:cNvGrpSpPr>
            <p:nvPr/>
          </p:nvGrpSpPr>
          <p:grpSpPr bwMode="auto">
            <a:xfrm>
              <a:off x="2356" y="1919"/>
              <a:ext cx="1192" cy="959"/>
              <a:chOff x="2356" y="1919"/>
              <a:chExt cx="1192" cy="959"/>
            </a:xfrm>
          </p:grpSpPr>
          <p:grpSp>
            <p:nvGrpSpPr>
              <p:cNvPr id="107537" name="Group 17"/>
              <p:cNvGrpSpPr>
                <a:grpSpLocks/>
              </p:cNvGrpSpPr>
              <p:nvPr/>
            </p:nvGrpSpPr>
            <p:grpSpPr bwMode="auto">
              <a:xfrm>
                <a:off x="2356" y="1919"/>
                <a:ext cx="1192" cy="959"/>
                <a:chOff x="3174" y="2656"/>
                <a:chExt cx="1549" cy="1351"/>
              </a:xfrm>
            </p:grpSpPr>
            <p:sp>
              <p:nvSpPr>
                <p:cNvPr id="107538" name="AutoShape 18"/>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39" name="AutoShape 1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40" name="AutoShape 20"/>
                <p:cNvSpPr>
                  <a:spLocks noChangeArrowheads="1"/>
                </p:cNvSpPr>
                <p:nvPr/>
              </p:nvSpPr>
              <p:spPr bwMode="gray">
                <a:xfrm>
                  <a:off x="3264" y="2736"/>
                  <a:ext cx="1350" cy="1168"/>
                </a:xfrm>
                <a:prstGeom prst="hexagon">
                  <a:avLst>
                    <a:gd name="adj" fmla="val 28896"/>
                    <a:gd name="vf" fmla="val 115470"/>
                  </a:avLst>
                </a:prstGeom>
                <a:gradFill rotWithShape="1">
                  <a:gsLst>
                    <a:gs pos="0">
                      <a:srgbClr val="182F5E"/>
                    </a:gs>
                    <a:gs pos="100000">
                      <a:srgbClr val="3366CC"/>
                    </a:gs>
                  </a:gsLst>
                  <a:lin ang="2700000" scaled="1"/>
                </a:gradFill>
                <a:ln w="9525">
                  <a:solidFill>
                    <a:schemeClr val="tx1"/>
                  </a:solidFill>
                  <a:miter lim="800000"/>
                  <a:headEnd/>
                  <a:tailEnd/>
                </a:ln>
              </p:spPr>
              <p:txBody>
                <a:bodyPr wrap="none" anchor="ctr"/>
                <a:lstStyle/>
                <a:p>
                  <a:endParaRPr lang="ru-RU"/>
                </a:p>
              </p:txBody>
            </p:sp>
          </p:grpSp>
          <p:sp>
            <p:nvSpPr>
              <p:cNvPr id="107541" name="Text Box 21"/>
              <p:cNvSpPr txBox="1">
                <a:spLocks noChangeArrowheads="1"/>
              </p:cNvSpPr>
              <p:nvPr/>
            </p:nvSpPr>
            <p:spPr bwMode="gray">
              <a:xfrm>
                <a:off x="2700" y="2160"/>
                <a:ext cx="489" cy="388"/>
              </a:xfrm>
              <a:prstGeom prst="rect">
                <a:avLst/>
              </a:prstGeom>
              <a:noFill/>
              <a:ln w="9525" algn="ctr">
                <a:noFill/>
                <a:miter lim="800000"/>
                <a:headEnd/>
                <a:tailEnd/>
              </a:ln>
            </p:spPr>
            <p:txBody>
              <a:bodyPr wrap="none">
                <a:spAutoFit/>
              </a:bodyPr>
              <a:lstStyle/>
              <a:p>
                <a:r>
                  <a:rPr lang="ru-RU" sz="2000" b="1">
                    <a:solidFill>
                      <a:schemeClr val="bg1"/>
                    </a:solidFill>
                    <a:latin typeface="Calibri" pitchFamily="34" charset="0"/>
                  </a:rPr>
                  <a:t>Урок </a:t>
                </a:r>
              </a:p>
              <a:p>
                <a:endParaRPr lang="en-US" sz="1400">
                  <a:solidFill>
                    <a:srgbClr val="FFFFFF"/>
                  </a:solidFill>
                </a:endParaRPr>
              </a:p>
            </p:txBody>
          </p:sp>
        </p:grpSp>
        <p:grpSp>
          <p:nvGrpSpPr>
            <p:cNvPr id="107542" name="Group 22"/>
            <p:cNvGrpSpPr>
              <a:grpSpLocks/>
            </p:cNvGrpSpPr>
            <p:nvPr/>
          </p:nvGrpSpPr>
          <p:grpSpPr bwMode="auto">
            <a:xfrm>
              <a:off x="3223" y="1438"/>
              <a:ext cx="1193" cy="959"/>
              <a:chOff x="3223" y="1438"/>
              <a:chExt cx="1193" cy="959"/>
            </a:xfrm>
          </p:grpSpPr>
          <p:grpSp>
            <p:nvGrpSpPr>
              <p:cNvPr id="107543" name="Group 23"/>
              <p:cNvGrpSpPr>
                <a:grpSpLocks/>
              </p:cNvGrpSpPr>
              <p:nvPr/>
            </p:nvGrpSpPr>
            <p:grpSpPr bwMode="auto">
              <a:xfrm>
                <a:off x="3223" y="1438"/>
                <a:ext cx="1193" cy="959"/>
                <a:chOff x="2057" y="862"/>
                <a:chExt cx="1549" cy="1351"/>
              </a:xfrm>
            </p:grpSpPr>
            <p:sp>
              <p:nvSpPr>
                <p:cNvPr id="107544" name="AutoShape 24"/>
                <p:cNvSpPr>
                  <a:spLocks noChangeArrowheads="1"/>
                </p:cNvSpPr>
                <p:nvPr/>
              </p:nvSpPr>
              <p:spPr bwMode="gray">
                <a:xfrm>
                  <a:off x="2070" y="885"/>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45" name="AutoShape 25"/>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46" name="AutoShape 26"/>
                <p:cNvSpPr>
                  <a:spLocks noChangeArrowheads="1"/>
                </p:cNvSpPr>
                <p:nvPr/>
              </p:nvSpPr>
              <p:spPr bwMode="gray">
                <a:xfrm>
                  <a:off x="2147" y="942"/>
                  <a:ext cx="1350" cy="1168"/>
                </a:xfrm>
                <a:prstGeom prst="hexagon">
                  <a:avLst>
                    <a:gd name="adj" fmla="val 28896"/>
                    <a:gd name="vf" fmla="val 115470"/>
                  </a:avLst>
                </a:prstGeom>
                <a:gradFill rotWithShape="1">
                  <a:gsLst>
                    <a:gs pos="0">
                      <a:srgbClr val="3E565A"/>
                    </a:gs>
                    <a:gs pos="100000">
                      <a:srgbClr val="85B9C3"/>
                    </a:gs>
                  </a:gsLst>
                  <a:lin ang="2700000" scaled="1"/>
                </a:gradFill>
                <a:ln w="9525">
                  <a:solidFill>
                    <a:schemeClr val="tx1"/>
                  </a:solidFill>
                  <a:miter lim="800000"/>
                  <a:headEnd/>
                  <a:tailEnd/>
                </a:ln>
              </p:spPr>
              <p:txBody>
                <a:bodyPr wrap="none" anchor="ctr"/>
                <a:lstStyle/>
                <a:p>
                  <a:endParaRPr lang="ru-RU"/>
                </a:p>
              </p:txBody>
            </p:sp>
          </p:grpSp>
          <p:sp>
            <p:nvSpPr>
              <p:cNvPr id="107547" name="Text Box 27"/>
              <p:cNvSpPr txBox="1">
                <a:spLocks noChangeArrowheads="1"/>
              </p:cNvSpPr>
              <p:nvPr/>
            </p:nvSpPr>
            <p:spPr bwMode="gray">
              <a:xfrm>
                <a:off x="3435" y="1652"/>
                <a:ext cx="840" cy="543"/>
              </a:xfrm>
              <a:prstGeom prst="rect">
                <a:avLst/>
              </a:prstGeom>
              <a:noFill/>
              <a:ln w="9525" algn="ctr">
                <a:noFill/>
                <a:miter lim="800000"/>
                <a:headEnd/>
                <a:tailEnd/>
              </a:ln>
            </p:spPr>
            <p:txBody>
              <a:bodyPr>
                <a:spAutoFit/>
              </a:bodyPr>
              <a:lstStyle/>
              <a:p>
                <a:pPr algn="ctr"/>
                <a:r>
                  <a:rPr lang="ru-RU" sz="1200" b="1">
                    <a:solidFill>
                      <a:schemeClr val="bg1"/>
                    </a:solidFill>
                    <a:latin typeface="Calibri" pitchFamily="34" charset="0"/>
                  </a:rPr>
                  <a:t>Разноуровневое содержание образования</a:t>
                </a:r>
              </a:p>
              <a:p>
                <a:endParaRPr lang="en-US" sz="1400">
                  <a:solidFill>
                    <a:srgbClr val="FFFFFF"/>
                  </a:solidFill>
                </a:endParaRPr>
              </a:p>
            </p:txBody>
          </p:sp>
        </p:grpSp>
        <p:grpSp>
          <p:nvGrpSpPr>
            <p:cNvPr id="107548" name="Group 28"/>
            <p:cNvGrpSpPr>
              <a:grpSpLocks/>
            </p:cNvGrpSpPr>
            <p:nvPr/>
          </p:nvGrpSpPr>
          <p:grpSpPr bwMode="auto">
            <a:xfrm>
              <a:off x="3223" y="2400"/>
              <a:ext cx="1193" cy="959"/>
              <a:chOff x="3223" y="2400"/>
              <a:chExt cx="1193" cy="959"/>
            </a:xfrm>
          </p:grpSpPr>
          <p:grpSp>
            <p:nvGrpSpPr>
              <p:cNvPr id="107549" name="Group 29"/>
              <p:cNvGrpSpPr>
                <a:grpSpLocks/>
              </p:cNvGrpSpPr>
              <p:nvPr/>
            </p:nvGrpSpPr>
            <p:grpSpPr bwMode="auto">
              <a:xfrm>
                <a:off x="3223" y="2400"/>
                <a:ext cx="1193" cy="959"/>
                <a:chOff x="3174" y="2656"/>
                <a:chExt cx="1549" cy="1351"/>
              </a:xfrm>
            </p:grpSpPr>
            <p:sp>
              <p:nvSpPr>
                <p:cNvPr id="107550" name="AutoShape 30"/>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51" name="AutoShape 31"/>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52" name="AutoShape 32"/>
                <p:cNvSpPr>
                  <a:spLocks noChangeArrowheads="1"/>
                </p:cNvSpPr>
                <p:nvPr/>
              </p:nvSpPr>
              <p:spPr bwMode="gray">
                <a:xfrm>
                  <a:off x="3264" y="2736"/>
                  <a:ext cx="1350" cy="1168"/>
                </a:xfrm>
                <a:prstGeom prst="hexagon">
                  <a:avLst>
                    <a:gd name="adj" fmla="val 28896"/>
                    <a:gd name="vf" fmla="val 115470"/>
                  </a:avLst>
                </a:prstGeom>
                <a:gradFill rotWithShape="1">
                  <a:gsLst>
                    <a:gs pos="0">
                      <a:srgbClr val="216D4B"/>
                    </a:gs>
                    <a:gs pos="100000">
                      <a:srgbClr val="41D592"/>
                    </a:gs>
                  </a:gsLst>
                  <a:lin ang="2700000" scaled="1"/>
                </a:gradFill>
                <a:ln w="9525">
                  <a:solidFill>
                    <a:schemeClr val="tx1"/>
                  </a:solidFill>
                  <a:miter lim="800000"/>
                  <a:headEnd/>
                  <a:tailEnd/>
                </a:ln>
              </p:spPr>
              <p:txBody>
                <a:bodyPr wrap="none" anchor="ctr"/>
                <a:lstStyle/>
                <a:p>
                  <a:endParaRPr lang="ru-RU"/>
                </a:p>
              </p:txBody>
            </p:sp>
          </p:grpSp>
          <p:sp>
            <p:nvSpPr>
              <p:cNvPr id="107553" name="Text Box 33"/>
              <p:cNvSpPr txBox="1">
                <a:spLocks noChangeArrowheads="1"/>
              </p:cNvSpPr>
              <p:nvPr/>
            </p:nvSpPr>
            <p:spPr bwMode="gray">
              <a:xfrm>
                <a:off x="3690" y="2700"/>
                <a:ext cx="373" cy="349"/>
              </a:xfrm>
              <a:prstGeom prst="rect">
                <a:avLst/>
              </a:prstGeom>
              <a:noFill/>
              <a:ln w="9525" algn="ctr">
                <a:noFill/>
                <a:miter lim="800000"/>
                <a:headEnd/>
                <a:tailEnd/>
              </a:ln>
            </p:spPr>
            <p:txBody>
              <a:bodyPr wrap="none">
                <a:spAutoFit/>
              </a:bodyPr>
              <a:lstStyle/>
              <a:p>
                <a:r>
                  <a:rPr lang="ru-RU" sz="1600" b="1">
                    <a:solidFill>
                      <a:schemeClr val="bg1"/>
                    </a:solidFill>
                    <a:latin typeface="Calibri" pitchFamily="34" charset="0"/>
                  </a:rPr>
                  <a:t>УМК</a:t>
                </a:r>
              </a:p>
              <a:p>
                <a:endParaRPr lang="en-US" sz="1400">
                  <a:solidFill>
                    <a:srgbClr val="FFFFFF"/>
                  </a:solidFill>
                </a:endParaRPr>
              </a:p>
            </p:txBody>
          </p:sp>
        </p:grpSp>
        <p:grpSp>
          <p:nvGrpSpPr>
            <p:cNvPr id="107554" name="Group 34"/>
            <p:cNvGrpSpPr>
              <a:grpSpLocks/>
            </p:cNvGrpSpPr>
            <p:nvPr/>
          </p:nvGrpSpPr>
          <p:grpSpPr bwMode="auto">
            <a:xfrm>
              <a:off x="1488" y="2400"/>
              <a:ext cx="1193" cy="959"/>
              <a:chOff x="1488" y="2400"/>
              <a:chExt cx="1193" cy="959"/>
            </a:xfrm>
          </p:grpSpPr>
          <p:grpSp>
            <p:nvGrpSpPr>
              <p:cNvPr id="107555" name="Group 35"/>
              <p:cNvGrpSpPr>
                <a:grpSpLocks/>
              </p:cNvGrpSpPr>
              <p:nvPr/>
            </p:nvGrpSpPr>
            <p:grpSpPr bwMode="auto">
              <a:xfrm>
                <a:off x="1488" y="2400"/>
                <a:ext cx="1193" cy="959"/>
                <a:chOff x="3174" y="2656"/>
                <a:chExt cx="1549" cy="1351"/>
              </a:xfrm>
            </p:grpSpPr>
            <p:sp>
              <p:nvSpPr>
                <p:cNvPr id="107556" name="AutoShape 36"/>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57" name="AutoShape 37"/>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58" name="AutoShape 38"/>
                <p:cNvSpPr>
                  <a:spLocks noChangeArrowheads="1"/>
                </p:cNvSpPr>
                <p:nvPr/>
              </p:nvSpPr>
              <p:spPr bwMode="gray">
                <a:xfrm>
                  <a:off x="3264" y="2736"/>
                  <a:ext cx="1350" cy="1168"/>
                </a:xfrm>
                <a:prstGeom prst="hexagon">
                  <a:avLst>
                    <a:gd name="adj" fmla="val 28896"/>
                    <a:gd name="vf" fmla="val 115470"/>
                  </a:avLst>
                </a:prstGeom>
                <a:gradFill rotWithShape="1">
                  <a:gsLst>
                    <a:gs pos="0">
                      <a:srgbClr val="0082AD"/>
                    </a:gs>
                    <a:gs pos="100000">
                      <a:srgbClr val="0099CC"/>
                    </a:gs>
                  </a:gsLst>
                  <a:lin ang="2700000" scaled="1"/>
                </a:gradFill>
                <a:ln w="9525">
                  <a:solidFill>
                    <a:schemeClr val="tx1"/>
                  </a:solidFill>
                  <a:miter lim="800000"/>
                  <a:headEnd/>
                  <a:tailEnd/>
                </a:ln>
              </p:spPr>
              <p:txBody>
                <a:bodyPr wrap="none" anchor="ctr"/>
                <a:lstStyle/>
                <a:p>
                  <a:endParaRPr lang="ru-RU"/>
                </a:p>
              </p:txBody>
            </p:sp>
          </p:grpSp>
          <p:sp>
            <p:nvSpPr>
              <p:cNvPr id="107559" name="Text Box 39"/>
              <p:cNvSpPr txBox="1">
                <a:spLocks noChangeArrowheads="1"/>
              </p:cNvSpPr>
              <p:nvPr/>
            </p:nvSpPr>
            <p:spPr bwMode="gray">
              <a:xfrm>
                <a:off x="1890" y="2655"/>
                <a:ext cx="335" cy="349"/>
              </a:xfrm>
              <a:prstGeom prst="rect">
                <a:avLst/>
              </a:prstGeom>
              <a:noFill/>
              <a:ln w="9525" algn="ctr">
                <a:noFill/>
                <a:miter lim="800000"/>
                <a:headEnd/>
                <a:tailEnd/>
              </a:ln>
            </p:spPr>
            <p:txBody>
              <a:bodyPr wrap="none">
                <a:spAutoFit/>
              </a:bodyPr>
              <a:lstStyle/>
              <a:p>
                <a:r>
                  <a:rPr lang="ru-RU" sz="1600" b="1">
                    <a:solidFill>
                      <a:schemeClr val="bg1"/>
                    </a:solidFill>
                    <a:latin typeface="Calibri" pitchFamily="34" charset="0"/>
                  </a:rPr>
                  <a:t>ИКТ</a:t>
                </a:r>
              </a:p>
              <a:p>
                <a:endParaRPr lang="en-US" sz="1400">
                  <a:solidFill>
                    <a:srgbClr val="FFFFFF"/>
                  </a:solidFill>
                </a:endParaRPr>
              </a:p>
            </p:txBody>
          </p:sp>
        </p:grpSp>
        <p:grpSp>
          <p:nvGrpSpPr>
            <p:cNvPr id="107560" name="Group 40"/>
            <p:cNvGrpSpPr>
              <a:grpSpLocks/>
            </p:cNvGrpSpPr>
            <p:nvPr/>
          </p:nvGrpSpPr>
          <p:grpSpPr bwMode="auto">
            <a:xfrm>
              <a:off x="2356" y="2881"/>
              <a:ext cx="1192" cy="959"/>
              <a:chOff x="2356" y="2881"/>
              <a:chExt cx="1192" cy="959"/>
            </a:xfrm>
          </p:grpSpPr>
          <p:grpSp>
            <p:nvGrpSpPr>
              <p:cNvPr id="107561" name="Group 41"/>
              <p:cNvGrpSpPr>
                <a:grpSpLocks/>
              </p:cNvGrpSpPr>
              <p:nvPr/>
            </p:nvGrpSpPr>
            <p:grpSpPr bwMode="auto">
              <a:xfrm>
                <a:off x="2356" y="2881"/>
                <a:ext cx="1192" cy="959"/>
                <a:chOff x="3174" y="2656"/>
                <a:chExt cx="1549" cy="1351"/>
              </a:xfrm>
            </p:grpSpPr>
            <p:sp>
              <p:nvSpPr>
                <p:cNvPr id="107562" name="AutoShape 42"/>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107563" name="AutoShape 4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107564" name="AutoShape 44"/>
                <p:cNvSpPr>
                  <a:spLocks noChangeArrowheads="1"/>
                </p:cNvSpPr>
                <p:nvPr/>
              </p:nvSpPr>
              <p:spPr bwMode="gray">
                <a:xfrm>
                  <a:off x="3264" y="2736"/>
                  <a:ext cx="1350" cy="1168"/>
                </a:xfrm>
                <a:prstGeom prst="hexagon">
                  <a:avLst>
                    <a:gd name="adj" fmla="val 28896"/>
                    <a:gd name="vf" fmla="val 115470"/>
                  </a:avLst>
                </a:prstGeom>
                <a:gradFill rotWithShape="1">
                  <a:gsLst>
                    <a:gs pos="0">
                      <a:srgbClr val="185E5E"/>
                    </a:gs>
                    <a:gs pos="100000">
                      <a:srgbClr val="33CCCC"/>
                    </a:gs>
                  </a:gsLst>
                  <a:lin ang="2700000" scaled="1"/>
                </a:gradFill>
                <a:ln w="9525">
                  <a:solidFill>
                    <a:schemeClr val="tx1"/>
                  </a:solidFill>
                  <a:miter lim="800000"/>
                  <a:headEnd/>
                  <a:tailEnd/>
                </a:ln>
              </p:spPr>
              <p:txBody>
                <a:bodyPr wrap="none" anchor="ctr"/>
                <a:lstStyle/>
                <a:p>
                  <a:endParaRPr lang="ru-RU"/>
                </a:p>
              </p:txBody>
            </p:sp>
          </p:grpSp>
          <p:sp>
            <p:nvSpPr>
              <p:cNvPr id="107565" name="Text Box 45"/>
              <p:cNvSpPr txBox="1">
                <a:spLocks noChangeArrowheads="1"/>
              </p:cNvSpPr>
              <p:nvPr/>
            </p:nvSpPr>
            <p:spPr bwMode="gray">
              <a:xfrm>
                <a:off x="2475" y="3095"/>
                <a:ext cx="855" cy="523"/>
              </a:xfrm>
              <a:prstGeom prst="rect">
                <a:avLst/>
              </a:prstGeom>
              <a:noFill/>
              <a:ln w="9525" algn="ctr">
                <a:noFill/>
                <a:miter lim="800000"/>
                <a:headEnd/>
                <a:tailEnd/>
              </a:ln>
            </p:spPr>
            <p:txBody>
              <a:bodyPr>
                <a:spAutoFit/>
              </a:bodyPr>
              <a:lstStyle/>
              <a:p>
                <a:r>
                  <a:rPr lang="ru-RU" sz="1200" b="1">
                    <a:solidFill>
                      <a:schemeClr val="bg1"/>
                    </a:solidFill>
                    <a:latin typeface="Calibri" pitchFamily="34" charset="0"/>
                  </a:rPr>
                  <a:t>Компетентностно-деятельностный подход в образовании</a:t>
                </a:r>
              </a:p>
            </p:txBody>
          </p:sp>
        </p:grpSp>
      </p:grpSp>
      <p:sp>
        <p:nvSpPr>
          <p:cNvPr id="107566" name="Прямоугольник 45"/>
          <p:cNvSpPr>
            <a:spLocks noChangeArrowheads="1"/>
          </p:cNvSpPr>
          <p:nvPr/>
        </p:nvSpPr>
        <p:spPr bwMode="auto">
          <a:xfrm>
            <a:off x="2571750" y="2643188"/>
            <a:ext cx="1214438" cy="646112"/>
          </a:xfrm>
          <a:prstGeom prst="rect">
            <a:avLst/>
          </a:prstGeom>
          <a:noFill/>
          <a:ln w="9525">
            <a:noFill/>
            <a:miter lim="800000"/>
            <a:headEnd/>
            <a:tailEnd/>
          </a:ln>
        </p:spPr>
        <p:txBody>
          <a:bodyPr>
            <a:spAutoFit/>
          </a:bodyPr>
          <a:lstStyle/>
          <a:p>
            <a:pPr algn="ctr"/>
            <a:r>
              <a:rPr lang="ru-RU" b="1">
                <a:solidFill>
                  <a:schemeClr val="bg1"/>
                </a:solidFill>
                <a:latin typeface="Calibri" pitchFamily="34" charset="0"/>
              </a:rPr>
              <a:t>Сотрудничество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Заголовок 1"/>
          <p:cNvSpPr>
            <a:spLocks noGrp="1"/>
          </p:cNvSpPr>
          <p:nvPr>
            <p:ph type="title" idx="4294967295"/>
          </p:nvPr>
        </p:nvSpPr>
        <p:spPr/>
        <p:txBody>
          <a:bodyPr anchor="ctr"/>
          <a:lstStyle/>
          <a:p>
            <a:endParaRPr lang="ru-RU" smtClean="0"/>
          </a:p>
        </p:txBody>
      </p:sp>
      <p:sp>
        <p:nvSpPr>
          <p:cNvPr id="108547" name="Содержимое 2"/>
          <p:cNvSpPr>
            <a:spLocks noGrp="1"/>
          </p:cNvSpPr>
          <p:nvPr>
            <p:ph idx="4294967295"/>
          </p:nvPr>
        </p:nvSpPr>
        <p:spPr/>
        <p:txBody>
          <a:bodyPr/>
          <a:lstStyle/>
          <a:p>
            <a:r>
              <a:rPr lang="ru-RU" smtClean="0"/>
              <a:t>Новый стандарт акцентирует внимание учителей на необходимости использовать современные образовательные технологии, которые могут обеспечить развитие школьников. Не случайно, именно использование передовых технологий становится важнейшим критерием успешности учителя. Благодаря современным технологиям на уроках развертывается деятельность учеников. </a:t>
            </a:r>
          </a:p>
          <a:p>
            <a:endParaRPr lang="ru-RU"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611188" y="476250"/>
            <a:ext cx="8532812" cy="927100"/>
          </a:xfrm>
        </p:spPr>
        <p:txBody>
          <a:bodyPr anchor="ctr">
            <a:normAutofit fontScale="90000"/>
          </a:bodyPr>
          <a:lstStyle/>
          <a:p>
            <a:pPr algn="ctr" eaLnBrk="1" hangingPunct="1"/>
            <a:r>
              <a:rPr lang="ru-RU" sz="2800" b="1" smtClean="0">
                <a:solidFill>
                  <a:srgbClr val="384C00"/>
                </a:solidFill>
              </a:rPr>
              <a:t>Критерии, составляющие сущность педагогической технологии:</a:t>
            </a:r>
          </a:p>
        </p:txBody>
      </p:sp>
      <p:sp>
        <p:nvSpPr>
          <p:cNvPr id="109571" name="Rectangle 3"/>
          <p:cNvSpPr>
            <a:spLocks noGrp="1" noChangeArrowheads="1"/>
          </p:cNvSpPr>
          <p:nvPr>
            <p:ph type="body" idx="4294967295"/>
          </p:nvPr>
        </p:nvSpPr>
        <p:spPr>
          <a:xfrm>
            <a:off x="827088" y="1700213"/>
            <a:ext cx="6992937" cy="4162425"/>
          </a:xfrm>
        </p:spPr>
        <p:txBody>
          <a:bodyPr/>
          <a:lstStyle/>
          <a:p>
            <a:pPr eaLnBrk="1" hangingPunct="1">
              <a:lnSpc>
                <a:spcPct val="90000"/>
              </a:lnSpc>
            </a:pPr>
            <a:r>
              <a:rPr lang="ru-RU" smtClean="0"/>
              <a:t>однозначное и строгое определение целей обучения (почему и для чего);</a:t>
            </a:r>
          </a:p>
          <a:p>
            <a:pPr eaLnBrk="1" hangingPunct="1">
              <a:lnSpc>
                <a:spcPct val="90000"/>
              </a:lnSpc>
            </a:pPr>
            <a:r>
              <a:rPr lang="ru-RU" smtClean="0"/>
              <a:t>отбор и структура содержания (что);</a:t>
            </a:r>
          </a:p>
          <a:p>
            <a:pPr eaLnBrk="1" hangingPunct="1">
              <a:lnSpc>
                <a:spcPct val="90000"/>
              </a:lnSpc>
            </a:pPr>
            <a:r>
              <a:rPr lang="ru-RU" smtClean="0"/>
              <a:t>оптимальная организация учебного процесса (как);</a:t>
            </a:r>
          </a:p>
          <a:p>
            <a:pPr eaLnBrk="1" hangingPunct="1">
              <a:lnSpc>
                <a:spcPct val="90000"/>
              </a:lnSpc>
            </a:pPr>
            <a:r>
              <a:rPr lang="ru-RU" smtClean="0"/>
              <a:t>методы, приемы и средства обучения (с помощью чего);</a:t>
            </a:r>
          </a:p>
          <a:p>
            <a:pPr eaLnBrk="1" hangingPunct="1">
              <a:lnSpc>
                <a:spcPct val="90000"/>
              </a:lnSpc>
            </a:pPr>
            <a:r>
              <a:rPr lang="ru-RU" smtClean="0"/>
              <a:t>учет необходимого реального уровня квалификации учителя (кто);</a:t>
            </a:r>
          </a:p>
          <a:p>
            <a:pPr eaLnBrk="1" hangingPunct="1">
              <a:lnSpc>
                <a:spcPct val="90000"/>
              </a:lnSpc>
            </a:pPr>
            <a:r>
              <a:rPr lang="ru-RU" smtClean="0"/>
              <a:t> объективные методы оценки результатов обучения (так ли это).</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428625" y="0"/>
            <a:ext cx="8229600" cy="1143000"/>
          </a:xfrm>
        </p:spPr>
        <p:txBody>
          <a:bodyPr anchor="ctr"/>
          <a:lstStyle/>
          <a:p>
            <a:pPr algn="ctr" eaLnBrk="1" hangingPunct="1"/>
            <a:r>
              <a:rPr lang="ru-RU" b="1" smtClean="0">
                <a:solidFill>
                  <a:srgbClr val="384C00"/>
                </a:solidFill>
              </a:rPr>
              <a:t>Технологии:</a:t>
            </a:r>
          </a:p>
        </p:txBody>
      </p:sp>
      <p:sp>
        <p:nvSpPr>
          <p:cNvPr id="110595" name="Rectangle 3"/>
          <p:cNvSpPr>
            <a:spLocks noGrp="1" noChangeArrowheads="1"/>
          </p:cNvSpPr>
          <p:nvPr>
            <p:ph type="body" idx="4294967295"/>
          </p:nvPr>
        </p:nvSpPr>
        <p:spPr>
          <a:xfrm>
            <a:off x="457200" y="1143000"/>
            <a:ext cx="8229600" cy="5715000"/>
          </a:xfrm>
        </p:spPr>
        <p:txBody>
          <a:bodyPr/>
          <a:lstStyle/>
          <a:p>
            <a:pPr eaLnBrk="1" hangingPunct="1">
              <a:lnSpc>
                <a:spcPct val="80000"/>
              </a:lnSpc>
            </a:pPr>
            <a:r>
              <a:rPr lang="ru-RU" sz="1600" i="1" smtClean="0"/>
              <a:t>-развивающее обучение;</a:t>
            </a:r>
          </a:p>
          <a:p>
            <a:pPr eaLnBrk="1" hangingPunct="1">
              <a:lnSpc>
                <a:spcPct val="80000"/>
              </a:lnSpc>
            </a:pPr>
            <a:r>
              <a:rPr lang="ru-RU" sz="1600" i="1" smtClean="0"/>
              <a:t>-проблемное обучение;</a:t>
            </a:r>
          </a:p>
          <a:p>
            <a:pPr eaLnBrk="1" hangingPunct="1">
              <a:lnSpc>
                <a:spcPct val="80000"/>
              </a:lnSpc>
            </a:pPr>
            <a:r>
              <a:rPr lang="ru-RU" sz="1600" i="1" smtClean="0"/>
              <a:t>-разноуровневое обучение;</a:t>
            </a:r>
          </a:p>
          <a:p>
            <a:pPr eaLnBrk="1" hangingPunct="1">
              <a:lnSpc>
                <a:spcPct val="80000"/>
              </a:lnSpc>
            </a:pPr>
            <a:r>
              <a:rPr lang="ru-RU" sz="1600" i="1" smtClean="0"/>
              <a:t>-коллективная система обучения (КСО);</a:t>
            </a:r>
          </a:p>
          <a:p>
            <a:pPr eaLnBrk="1" hangingPunct="1">
              <a:lnSpc>
                <a:spcPct val="80000"/>
              </a:lnSpc>
            </a:pPr>
            <a:r>
              <a:rPr lang="ru-RU" sz="1600" i="1" smtClean="0"/>
              <a:t>-технология решения изобретательских задач ( ТРИЗ);</a:t>
            </a:r>
          </a:p>
          <a:p>
            <a:pPr eaLnBrk="1" hangingPunct="1">
              <a:lnSpc>
                <a:spcPct val="80000"/>
              </a:lnSpc>
            </a:pPr>
            <a:r>
              <a:rPr lang="ru-RU" sz="1600" i="1" smtClean="0"/>
              <a:t>-исследовательские методы обучения;</a:t>
            </a:r>
          </a:p>
          <a:p>
            <a:pPr eaLnBrk="1" hangingPunct="1">
              <a:lnSpc>
                <a:spcPct val="80000"/>
              </a:lnSpc>
            </a:pPr>
            <a:r>
              <a:rPr lang="ru-RU" sz="1600" i="1" smtClean="0"/>
              <a:t>-проектные методы обучения;</a:t>
            </a:r>
          </a:p>
          <a:p>
            <a:pPr eaLnBrk="1" hangingPunct="1">
              <a:lnSpc>
                <a:spcPct val="80000"/>
              </a:lnSpc>
            </a:pPr>
            <a:r>
              <a:rPr lang="ru-RU" sz="1600" i="1" smtClean="0"/>
              <a:t>-технология « дебаты»;</a:t>
            </a:r>
          </a:p>
          <a:p>
            <a:pPr eaLnBrk="1" hangingPunct="1">
              <a:lnSpc>
                <a:spcPct val="80000"/>
              </a:lnSpc>
            </a:pPr>
            <a:r>
              <a:rPr lang="ru-RU" sz="1600" i="1" smtClean="0"/>
              <a:t>-технологию модульного и блочно- модульного обучения;</a:t>
            </a:r>
          </a:p>
          <a:p>
            <a:pPr eaLnBrk="1" hangingPunct="1">
              <a:lnSpc>
                <a:spcPct val="80000"/>
              </a:lnSpc>
            </a:pPr>
            <a:r>
              <a:rPr lang="ru-RU" sz="1600" i="1" smtClean="0"/>
              <a:t>-лекционно – семинарско - зачетная система обучения;</a:t>
            </a:r>
          </a:p>
          <a:p>
            <a:pPr eaLnBrk="1" hangingPunct="1">
              <a:lnSpc>
                <a:spcPct val="80000"/>
              </a:lnSpc>
            </a:pPr>
            <a:r>
              <a:rPr lang="ru-RU" sz="1600" i="1" smtClean="0"/>
              <a:t>-технология развития «критического мышления»;</a:t>
            </a:r>
          </a:p>
          <a:p>
            <a:pPr eaLnBrk="1" hangingPunct="1">
              <a:lnSpc>
                <a:spcPct val="80000"/>
              </a:lnSpc>
            </a:pPr>
            <a:r>
              <a:rPr lang="ru-RU" sz="1600" i="1" smtClean="0"/>
              <a:t>-технология использования в обучении игровых методов: ролевых, деловых и других видов обучающих игр;</a:t>
            </a:r>
          </a:p>
          <a:p>
            <a:pPr eaLnBrk="1" hangingPunct="1">
              <a:lnSpc>
                <a:spcPct val="80000"/>
              </a:lnSpc>
            </a:pPr>
            <a:r>
              <a:rPr lang="ru-RU" sz="1600" i="1" smtClean="0"/>
              <a:t>-обучение в сотрудничестве ( командная, групповая работа);</a:t>
            </a:r>
          </a:p>
          <a:p>
            <a:pPr eaLnBrk="1" hangingPunct="1">
              <a:lnSpc>
                <a:spcPct val="80000"/>
              </a:lnSpc>
            </a:pPr>
            <a:r>
              <a:rPr lang="ru-RU" sz="1600" i="1" smtClean="0"/>
              <a:t>-информационно – коммуникационные технологии;</a:t>
            </a:r>
          </a:p>
          <a:p>
            <a:pPr eaLnBrk="1" hangingPunct="1">
              <a:lnSpc>
                <a:spcPct val="80000"/>
              </a:lnSpc>
            </a:pPr>
            <a:r>
              <a:rPr lang="ru-RU" sz="1600" i="1" smtClean="0"/>
              <a:t>-здоровьесберегающие технологии;</a:t>
            </a:r>
          </a:p>
          <a:p>
            <a:pPr eaLnBrk="1" hangingPunct="1">
              <a:lnSpc>
                <a:spcPct val="80000"/>
              </a:lnSpc>
            </a:pPr>
            <a:r>
              <a:rPr lang="ru-RU" sz="1600" i="1" smtClean="0"/>
              <a:t>- систему инновационной оценки « портфолио»;</a:t>
            </a:r>
          </a:p>
          <a:p>
            <a:pPr eaLnBrk="1" hangingPunct="1">
              <a:lnSpc>
                <a:spcPct val="80000"/>
              </a:lnSpc>
            </a:pPr>
            <a:r>
              <a:rPr lang="ru-RU" sz="1600" i="1" smtClean="0"/>
              <a:t>- технологию дистанционного обучения</a:t>
            </a:r>
          </a:p>
          <a:p>
            <a:pPr eaLnBrk="1" hangingPunct="1">
              <a:lnSpc>
                <a:spcPct val="80000"/>
              </a:lnSpc>
            </a:pPr>
            <a:r>
              <a:rPr lang="ru-RU" sz="1600" i="1" smtClean="0"/>
              <a:t>технология мастерских</a:t>
            </a:r>
          </a:p>
          <a:p>
            <a:pPr eaLnBrk="1" hangingPunct="1">
              <a:lnSpc>
                <a:spcPct val="80000"/>
              </a:lnSpc>
            </a:pPr>
            <a:r>
              <a:rPr lang="ru-RU" sz="1600" i="1" smtClean="0"/>
              <a:t>групповое обучение </a:t>
            </a:r>
          </a:p>
          <a:p>
            <a:pPr eaLnBrk="1" hangingPunct="1">
              <a:lnSpc>
                <a:spcPct val="80000"/>
              </a:lnSpc>
            </a:pPr>
            <a:r>
              <a:rPr lang="ru-RU" sz="1600" i="1" smtClean="0"/>
              <a:t> и др.</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p:txBody>
          <a:bodyPr/>
          <a:lstStyle/>
          <a:p>
            <a:pPr eaLnBrk="1" hangingPunct="1"/>
            <a:r>
              <a:rPr lang="ru-RU" sz="3600" smtClean="0">
                <a:solidFill>
                  <a:srgbClr val="384C00"/>
                </a:solidFill>
              </a:rPr>
              <a:t>Наиболее эффективные технологии:</a:t>
            </a:r>
          </a:p>
        </p:txBody>
      </p:sp>
      <p:sp>
        <p:nvSpPr>
          <p:cNvPr id="16386" name="Объект 2"/>
          <p:cNvSpPr>
            <a:spLocks noGrp="1"/>
          </p:cNvSpPr>
          <p:nvPr>
            <p:ph idx="1"/>
          </p:nvPr>
        </p:nvSpPr>
        <p:spPr/>
        <p:txBody>
          <a:bodyPr/>
          <a:lstStyle/>
          <a:p>
            <a:pPr eaLnBrk="1" hangingPunct="1"/>
            <a:r>
              <a:rPr lang="ru-RU" smtClean="0">
                <a:solidFill>
                  <a:schemeClr val="hlink"/>
                </a:solidFill>
              </a:rPr>
              <a:t>технология развития критического мышления,</a:t>
            </a:r>
          </a:p>
          <a:p>
            <a:pPr eaLnBrk="1" hangingPunct="1"/>
            <a:r>
              <a:rPr lang="ru-RU" smtClean="0">
                <a:solidFill>
                  <a:schemeClr val="hlink"/>
                </a:solidFill>
              </a:rPr>
              <a:t> проблемно-диалогическая технология,</a:t>
            </a:r>
          </a:p>
          <a:p>
            <a:pPr eaLnBrk="1" hangingPunct="1"/>
            <a:r>
              <a:rPr lang="ru-RU" smtClean="0">
                <a:solidFill>
                  <a:schemeClr val="hlink"/>
                </a:solidFill>
              </a:rPr>
              <a:t> технология кейсов,</a:t>
            </a:r>
            <a:r>
              <a:rPr lang="ru-RU" smtClean="0"/>
              <a:t> </a:t>
            </a:r>
          </a:p>
          <a:p>
            <a:pPr eaLnBrk="1" hangingPunct="1"/>
            <a:r>
              <a:rPr lang="ru-RU" smtClean="0"/>
              <a:t>проектная технология,</a:t>
            </a:r>
          </a:p>
          <a:p>
            <a:pPr eaLnBrk="1" hangingPunct="1"/>
            <a:r>
              <a:rPr lang="ru-RU" smtClean="0"/>
              <a:t>технология педагогических мастерских (ателье)</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fontScale="90000"/>
          </a:bodyPr>
          <a:lstStyle/>
          <a:p>
            <a:pPr algn="ctr" eaLnBrk="1" fontAlgn="auto" hangingPunct="1">
              <a:spcAft>
                <a:spcPts val="0"/>
              </a:spcAft>
              <a:defRPr/>
            </a:pPr>
            <a:r>
              <a:rPr lang="ru-RU" b="1" dirty="0">
                <a:solidFill>
                  <a:schemeClr val="accent1">
                    <a:lumMod val="50000"/>
                  </a:schemeClr>
                </a:solidFill>
              </a:rPr>
              <a:t>ТЕХНОЛОГИЯ РАЗВИТИЯ КРИТИЧЕСКОГО МЫШЛЕНИЯ</a:t>
            </a:r>
            <a:endParaRPr lang="ru-RU" dirty="0">
              <a:solidFill>
                <a:schemeClr val="accent1">
                  <a:lumMod val="50000"/>
                </a:schemeClr>
              </a:solidFill>
            </a:endParaRPr>
          </a:p>
        </p:txBody>
      </p:sp>
      <p:sp>
        <p:nvSpPr>
          <p:cNvPr id="17410" name="Объект 2"/>
          <p:cNvSpPr>
            <a:spLocks noGrp="1"/>
          </p:cNvSpPr>
          <p:nvPr>
            <p:ph idx="1"/>
          </p:nvPr>
        </p:nvSpPr>
        <p:spPr/>
        <p:txBody>
          <a:bodyPr/>
          <a:lstStyle/>
          <a:p>
            <a:pPr eaLnBrk="1" hangingPunct="1"/>
            <a:r>
              <a:rPr lang="ru-RU" smtClean="0"/>
              <a:t>В ментальности русскоязычного человека понятие «критическое мышление» связано с поиском недостатков, недочетов.</a:t>
            </a:r>
          </a:p>
          <a:p>
            <a:pPr eaLnBrk="1" hangingPunct="1"/>
            <a:r>
              <a:rPr lang="ru-RU" smtClean="0"/>
              <a:t>Когда мы говорим: «Он мыслит слишком критично», то подразумеваем излишнюю недоверчивость человека, его нежелание принимать что-либо на веру.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18434" name="Объект 2"/>
          <p:cNvSpPr>
            <a:spLocks noGrp="1"/>
          </p:cNvSpPr>
          <p:nvPr>
            <p:ph idx="1"/>
          </p:nvPr>
        </p:nvSpPr>
        <p:spPr/>
        <p:txBody>
          <a:bodyPr/>
          <a:lstStyle/>
          <a:p>
            <a:pPr eaLnBrk="1" hangingPunct="1"/>
            <a:r>
              <a:rPr lang="ru-RU" smtClean="0"/>
              <a:t>в российской образовательной традиции, данный термин зачастую связывают с высоким уровнем осмысленности процесса обучения, причем не только со стороны учителя, но (что принципиально важно для образовательной технологии развития критического мышления) со стороны ученика.</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19458" name="Объект 2"/>
          <p:cNvSpPr>
            <a:spLocks noGrp="1"/>
          </p:cNvSpPr>
          <p:nvPr>
            <p:ph idx="1"/>
          </p:nvPr>
        </p:nvSpPr>
        <p:spPr/>
        <p:txBody>
          <a:bodyPr/>
          <a:lstStyle/>
          <a:p>
            <a:pPr eaLnBrk="1" hangingPunct="1"/>
            <a:r>
              <a:rPr lang="ru-RU" smtClean="0"/>
              <a:t>Технология «Развитие критического мышления» разработана Международной ассоциацией чтения университета Северной Айовы и колледжей Хобарда и Уильяма Смита. </a:t>
            </a:r>
          </a:p>
          <a:p>
            <a:pPr eaLnBrk="1" hangingPunct="1"/>
            <a:r>
              <a:rPr lang="ru-RU" smtClean="0"/>
              <a:t>Авторы программы - Чарльз Темпл, Джинни Стил, Курт Мередит.</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20482" name="Объект 2"/>
          <p:cNvSpPr>
            <a:spLocks noGrp="1"/>
          </p:cNvSpPr>
          <p:nvPr>
            <p:ph idx="1"/>
          </p:nvPr>
        </p:nvSpPr>
        <p:spPr/>
        <p:txBody>
          <a:bodyPr/>
          <a:lstStyle/>
          <a:p>
            <a:pPr eaLnBrk="1" hangingPunct="1"/>
            <a:r>
              <a:rPr lang="ru-RU" smtClean="0"/>
              <a:t>еще в начале двадцатого века князь Николай Жевахов писал о том, что ближайшей задачей образования должно являться «стремление пробудить в ученике его личное самосознание… заставить его критически отнестись к своим мыслям…»</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3" name="Объект 2"/>
          <p:cNvSpPr>
            <a:spLocks noGrp="1"/>
          </p:cNvSpPr>
          <p:nvPr>
            <p:ph idx="1"/>
          </p:nvPr>
        </p:nvSpPr>
        <p:spPr>
          <a:xfrm>
            <a:off x="1042988" y="2324100"/>
            <a:ext cx="7129462" cy="3841750"/>
          </a:xfrm>
        </p:spPr>
        <p:txBody>
          <a:bodyPr rtlCol="0">
            <a:normAutofit fontScale="85000" lnSpcReduction="10000"/>
          </a:bodyPr>
          <a:lstStyle/>
          <a:p>
            <a:pPr indent="-274320" eaLnBrk="1" fontAlgn="auto" hangingPunct="1">
              <a:spcAft>
                <a:spcPts val="0"/>
              </a:spcAft>
              <a:defRPr/>
            </a:pPr>
            <a:r>
              <a:rPr lang="ru-RU" dirty="0"/>
              <a:t>Современные исследователи в области методов развития критического мышления, как на Западе (Д. </a:t>
            </a:r>
            <a:r>
              <a:rPr lang="ru-RU" dirty="0" err="1"/>
              <a:t>Халперн</a:t>
            </a:r>
            <a:r>
              <a:rPr lang="ru-RU" dirty="0"/>
              <a:t>, К. </a:t>
            </a:r>
            <a:r>
              <a:rPr lang="ru-RU" dirty="0" err="1"/>
              <a:t>Мередит</a:t>
            </a:r>
            <a:r>
              <a:rPr lang="ru-RU" dirty="0"/>
              <a:t>, Д. </a:t>
            </a:r>
            <a:r>
              <a:rPr lang="ru-RU" dirty="0" err="1"/>
              <a:t>Стил</a:t>
            </a:r>
            <a:r>
              <a:rPr lang="ru-RU" dirty="0"/>
              <a:t>, </a:t>
            </a:r>
            <a:r>
              <a:rPr lang="ru-RU" dirty="0" err="1"/>
              <a:t>Ч.Темпл</a:t>
            </a:r>
            <a:r>
              <a:rPr lang="ru-RU" dirty="0"/>
              <a:t>, С. </a:t>
            </a:r>
            <a:r>
              <a:rPr lang="ru-RU" dirty="0" err="1"/>
              <a:t>Уолтер</a:t>
            </a:r>
            <a:r>
              <a:rPr lang="ru-RU" dirty="0"/>
              <a:t> и др.), так и в России (Крупская Н.К., </a:t>
            </a:r>
            <a:r>
              <a:rPr lang="ru-RU" dirty="0" err="1"/>
              <a:t>М.В.Кларин</a:t>
            </a:r>
            <a:r>
              <a:rPr lang="ru-RU" dirty="0"/>
              <a:t>, С.И. Заир-Бек, И.О. </a:t>
            </a:r>
            <a:r>
              <a:rPr lang="ru-RU" dirty="0" err="1"/>
              <a:t>Загашев</a:t>
            </a:r>
            <a:r>
              <a:rPr lang="ru-RU" dirty="0"/>
              <a:t>, И.В. </a:t>
            </a:r>
            <a:r>
              <a:rPr lang="ru-RU" dirty="0" err="1"/>
              <a:t>Муштавинская</a:t>
            </a:r>
            <a:r>
              <a:rPr lang="ru-RU" dirty="0"/>
              <a:t> и др.) под критическим мышлением понимают совокупность качеств и умений, обусловливающих высокий уровень исследовательской культуры студента и преподавателя. Педагоги-практики особо выделяют ценность осмысленного обучения, о которой писал еще Л.С. Выготский в работе «Педагогическая психология».</a:t>
            </a:r>
          </a:p>
          <a:p>
            <a:pPr indent="-274320" eaLnBrk="1" fontAlgn="auto" hangingPunct="1">
              <a:spcAft>
                <a:spcPts val="0"/>
              </a:spcAft>
              <a:defRPr/>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22530" name="Объект 2"/>
          <p:cNvSpPr>
            <a:spLocks noGrp="1"/>
          </p:cNvSpPr>
          <p:nvPr>
            <p:ph idx="1"/>
          </p:nvPr>
        </p:nvSpPr>
        <p:spPr>
          <a:xfrm>
            <a:off x="1042988" y="2324100"/>
            <a:ext cx="7129462" cy="3841750"/>
          </a:xfrm>
        </p:spPr>
        <p:txBody>
          <a:bodyPr/>
          <a:lstStyle/>
          <a:p>
            <a:pPr eaLnBrk="1" hangingPunct="1"/>
            <a:r>
              <a:rPr lang="ru-RU" smtClean="0"/>
              <a:t>Школьник, умеющий критически мыслить, владеет разнообразными способами интерпретации и оценки информационного сообщения, способен выделять в тексте противоречия и типы присутствующих в нем структур, аргументировать свою точку зрения, опираясь не только на логику (что уже немаловажно), но и на представления собеседника.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rmAutofit/>
          </a:bodyPr>
          <a:lstStyle/>
          <a:p>
            <a:pPr algn="ctr" eaLnBrk="1" fontAlgn="auto" hangingPunct="1">
              <a:spcAft>
                <a:spcPts val="0"/>
              </a:spcAft>
              <a:defRPr/>
            </a:pPr>
            <a:r>
              <a:rPr lang="ru-RU" sz="2400" b="1" dirty="0">
                <a:solidFill>
                  <a:schemeClr val="accent1">
                    <a:lumMod val="50000"/>
                  </a:schemeClr>
                </a:solidFill>
              </a:rPr>
              <a:t>ТЕХНОЛОГИЯ РАЗВИТИЯ КРИТИЧЕСКОГО МЫШЛЕНИЯ</a:t>
            </a:r>
            <a:endParaRPr lang="ru-RU" sz="2400" dirty="0">
              <a:solidFill>
                <a:schemeClr val="accent1">
                  <a:lumMod val="50000"/>
                </a:schemeClr>
              </a:solidFill>
            </a:endParaRPr>
          </a:p>
        </p:txBody>
      </p:sp>
      <p:sp>
        <p:nvSpPr>
          <p:cNvPr id="3" name="Объект 2"/>
          <p:cNvSpPr>
            <a:spLocks noGrp="1"/>
          </p:cNvSpPr>
          <p:nvPr>
            <p:ph idx="1"/>
          </p:nvPr>
        </p:nvSpPr>
        <p:spPr>
          <a:xfrm>
            <a:off x="1042988" y="2324100"/>
            <a:ext cx="7129462" cy="3841750"/>
          </a:xfrm>
        </p:spPr>
        <p:txBody>
          <a:bodyPr rtlCol="0">
            <a:normAutofit fontScale="92500" lnSpcReduction="10000"/>
          </a:bodyPr>
          <a:lstStyle/>
          <a:p>
            <a:pPr indent="-274320" eaLnBrk="1" fontAlgn="auto" hangingPunct="1">
              <a:spcAft>
                <a:spcPts val="0"/>
              </a:spcAft>
              <a:defRPr/>
            </a:pPr>
            <a:r>
              <a:rPr lang="ru-RU" dirty="0"/>
              <a:t>Такой ученик чувствует уверенность в работе с различными типами информации, может эффективно использовать самые разнообразные ресурсы. На уровне ценностей, критически мыслящий учащийся умеет эффективно взаимодействовать с информационными пространствами, принципиально принимая многополярность окружающего мира, возможность сосуществования разнообразных точек зрения в рамках общечеловеческих ценностей.</a:t>
            </a:r>
          </a:p>
          <a:p>
            <a:pPr indent="-274320" eaLnBrk="1" fontAlgn="auto" hangingPunct="1">
              <a:spcAft>
                <a:spcPts val="0"/>
              </a:spcAft>
              <a:defRPr/>
            </a:pP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24578" name="Объект 2"/>
          <p:cNvSpPr>
            <a:spLocks noGrp="1"/>
          </p:cNvSpPr>
          <p:nvPr>
            <p:ph idx="1"/>
          </p:nvPr>
        </p:nvSpPr>
        <p:spPr>
          <a:xfrm>
            <a:off x="1042988" y="2324100"/>
            <a:ext cx="7129462" cy="3841750"/>
          </a:xfrm>
        </p:spPr>
        <p:txBody>
          <a:bodyPr/>
          <a:lstStyle/>
          <a:p>
            <a:pPr eaLnBrk="1" hangingPunct="1"/>
            <a:r>
              <a:rPr lang="ru-RU" smtClean="0"/>
              <a:t>Во-первых, учебный процесс строится на научно-обоснованных закономерностях </a:t>
            </a:r>
            <a:r>
              <a:rPr lang="ru-RU" i="1" smtClean="0"/>
              <a:t>взаимодействия</a:t>
            </a:r>
            <a:r>
              <a:rPr lang="ru-RU" smtClean="0"/>
              <a:t> личности и информации. </a:t>
            </a:r>
          </a:p>
          <a:p>
            <a:pPr eaLnBrk="1" hangingPunct="1"/>
            <a:r>
              <a:rPr lang="ru-RU" smtClean="0"/>
              <a:t>Во-вторых, фазы этой технологии (вызов, осмысление, рефлексия) инструментально обеспечены таким образом, что преподаватель может быть максимально гибким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25602" name="Объект 2"/>
          <p:cNvSpPr>
            <a:spLocks noGrp="1"/>
          </p:cNvSpPr>
          <p:nvPr>
            <p:ph idx="1"/>
          </p:nvPr>
        </p:nvSpPr>
        <p:spPr>
          <a:xfrm>
            <a:off x="1042988" y="2324100"/>
            <a:ext cx="7129462" cy="3841750"/>
          </a:xfrm>
        </p:spPr>
        <p:txBody>
          <a:bodyPr/>
          <a:lstStyle/>
          <a:p>
            <a:pPr eaLnBrk="1" hangingPunct="1"/>
            <a:r>
              <a:rPr lang="ru-RU" smtClean="0"/>
              <a:t>В-третьих, стратегии технологии позволяют все обучение проводить на основе принципов </a:t>
            </a:r>
            <a:r>
              <a:rPr lang="ru-RU" i="1" smtClean="0"/>
              <a:t>сотрудничества, совместного планирования и осмысленности. </a:t>
            </a:r>
            <a:endParaRPr lang="ru-RU"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26626" name="Объект 2"/>
          <p:cNvSpPr>
            <a:spLocks noGrp="1"/>
          </p:cNvSpPr>
          <p:nvPr>
            <p:ph idx="1"/>
          </p:nvPr>
        </p:nvSpPr>
        <p:spPr>
          <a:xfrm>
            <a:off x="1042988" y="2324100"/>
            <a:ext cx="7129462" cy="3841750"/>
          </a:xfrm>
        </p:spPr>
        <p:txBody>
          <a:bodyPr/>
          <a:lstStyle/>
          <a:p>
            <a:pPr eaLnBrk="1" hangingPunct="1"/>
            <a:r>
              <a:rPr lang="ru-RU" smtClean="0"/>
              <a:t>Термин «технология» в данном случае не подразумевает алгоритмическую заданность, механистичность. В данном случае, это, скорее, открытая система стратегий, обусловливающих процесс формирования самостоятельного, критически мыслящего специалиста.</a:t>
            </a:r>
          </a:p>
          <a:p>
            <a:pPr eaLnBrk="1" hangingPunct="1"/>
            <a:endParaRPr lang="ru-RU"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27650" name="Объект 2"/>
          <p:cNvSpPr>
            <a:spLocks noGrp="1"/>
          </p:cNvSpPr>
          <p:nvPr>
            <p:ph idx="1"/>
          </p:nvPr>
        </p:nvSpPr>
        <p:spPr>
          <a:xfrm>
            <a:off x="1042988" y="2324100"/>
            <a:ext cx="7129462" cy="3841750"/>
          </a:xfrm>
        </p:spPr>
        <p:txBody>
          <a:bodyPr/>
          <a:lstStyle/>
          <a:p>
            <a:pPr eaLnBrk="1" hangingPunct="1"/>
            <a:r>
              <a:rPr lang="ru-RU" b="1" smtClean="0"/>
              <a:t>План:</a:t>
            </a:r>
            <a:endParaRPr lang="ru-RU" smtClean="0"/>
          </a:p>
          <a:p>
            <a:pPr eaLnBrk="1" hangingPunct="1"/>
            <a:r>
              <a:rPr lang="ru-RU" smtClean="0"/>
              <a:t>I.Определение КМ </a:t>
            </a:r>
          </a:p>
          <a:p>
            <a:pPr eaLnBrk="1" hangingPunct="1"/>
            <a:r>
              <a:rPr lang="en-US" smtClean="0"/>
              <a:t>II</a:t>
            </a:r>
            <a:r>
              <a:rPr lang="ru-RU" smtClean="0"/>
              <a:t>.Фазы технологии РКМ </a:t>
            </a:r>
          </a:p>
          <a:p>
            <a:pPr eaLnBrk="1" hangingPunct="1"/>
            <a:r>
              <a:rPr lang="ru-RU" smtClean="0"/>
              <a:t>III.Методические приемы</a:t>
            </a:r>
          </a:p>
          <a:p>
            <a:pPr eaLnBrk="1" hangingPunct="1"/>
            <a:endParaRPr lang="ru-RU"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28674" name="Объект 2"/>
          <p:cNvSpPr>
            <a:spLocks noGrp="1"/>
          </p:cNvSpPr>
          <p:nvPr>
            <p:ph idx="1"/>
          </p:nvPr>
        </p:nvSpPr>
        <p:spPr>
          <a:xfrm>
            <a:off x="1042988" y="2324100"/>
            <a:ext cx="7129462" cy="3841750"/>
          </a:xfrm>
        </p:spPr>
        <p:txBody>
          <a:bodyPr/>
          <a:lstStyle/>
          <a:p>
            <a:pPr eaLnBrk="1" hangingPunct="1"/>
            <a:r>
              <a:rPr lang="ru-RU" smtClean="0"/>
              <a:t>Всякое мышление есть исследование, а всякое исследование оригинально для того, кто его осуществляет, даже если то, что он еще только ищет, всему миру давно известно</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Определение понятия </a:t>
            </a:r>
            <a:r>
              <a:rPr lang="ru-RU" sz="2400" b="1" dirty="0" smtClean="0">
                <a:solidFill>
                  <a:schemeClr val="accent1">
                    <a:lumMod val="50000"/>
                  </a:schemeClr>
                </a:solidFill>
              </a:rPr>
              <a:t/>
            </a:r>
            <a:br>
              <a:rPr lang="ru-RU" sz="2400" b="1" dirty="0" smtClean="0">
                <a:solidFill>
                  <a:schemeClr val="accent1">
                    <a:lumMod val="50000"/>
                  </a:schemeClr>
                </a:solidFill>
              </a:rPr>
            </a:br>
            <a:r>
              <a:rPr lang="ru-RU" sz="2400" b="1" dirty="0" smtClean="0">
                <a:solidFill>
                  <a:schemeClr val="accent1">
                    <a:lumMod val="50000"/>
                  </a:schemeClr>
                </a:solidFill>
              </a:rPr>
              <a:t>«</a:t>
            </a:r>
            <a:r>
              <a:rPr lang="ru-RU" sz="2400" b="1" dirty="0">
                <a:solidFill>
                  <a:schemeClr val="accent1">
                    <a:lumMod val="50000"/>
                  </a:schemeClr>
                </a:solidFill>
              </a:rPr>
              <a:t>Критическое мышление»</a:t>
            </a:r>
          </a:p>
        </p:txBody>
      </p:sp>
      <p:sp>
        <p:nvSpPr>
          <p:cNvPr id="29698" name="Объект 2"/>
          <p:cNvSpPr>
            <a:spLocks noGrp="1"/>
          </p:cNvSpPr>
          <p:nvPr>
            <p:ph idx="1"/>
          </p:nvPr>
        </p:nvSpPr>
        <p:spPr>
          <a:xfrm>
            <a:off x="1042988" y="2324100"/>
            <a:ext cx="7129462" cy="3841750"/>
          </a:xfrm>
        </p:spPr>
        <p:txBody>
          <a:bodyPr/>
          <a:lstStyle/>
          <a:p>
            <a:pPr eaLnBrk="1" hangingPunct="1"/>
            <a:r>
              <a:rPr lang="ru-RU" smtClean="0"/>
              <a:t>Чаще всего под критическим мышлением понимают процесс оценки достоверности, точности или ценности чего-либо, способность оценки искать и находить причины и альтернативные точки зрения, воспринимать ситуацию в целом и изменить свою позицию на основе фактов и аргументов. Его еще называют логическим или аналитическим мышлением. </a:t>
            </a:r>
          </a:p>
          <a:p>
            <a:pPr eaLnBrk="1" hangingPunct="1"/>
            <a:endParaRPr lang="ru-RU"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3" name="Объект 2"/>
          <p:cNvSpPr>
            <a:spLocks noGrp="1"/>
          </p:cNvSpPr>
          <p:nvPr>
            <p:ph idx="1"/>
          </p:nvPr>
        </p:nvSpPr>
        <p:spPr>
          <a:xfrm>
            <a:off x="1042988" y="2324100"/>
            <a:ext cx="7129462" cy="3841750"/>
          </a:xfrm>
        </p:spPr>
        <p:txBody>
          <a:bodyPr rtlCol="0">
            <a:normAutofit fontScale="92500" lnSpcReduction="20000"/>
          </a:bodyPr>
          <a:lstStyle/>
          <a:p>
            <a:pPr indent="-274320" eaLnBrk="1" fontAlgn="auto" hangingPunct="1">
              <a:spcAft>
                <a:spcPts val="0"/>
              </a:spcAft>
              <a:defRPr/>
            </a:pPr>
            <a:r>
              <a:rPr lang="ru-RU" b="1" dirty="0"/>
              <a:t>Критическое мышление</a:t>
            </a:r>
            <a:r>
              <a:rPr lang="ru-RU" dirty="0"/>
              <a:t> - разумное рефлексивное мышление, сфокусированное на решении того, во что верить и что делать. (Джуди А. </a:t>
            </a:r>
            <a:r>
              <a:rPr lang="ru-RU" dirty="0" err="1"/>
              <a:t>Браус</a:t>
            </a:r>
            <a:r>
              <a:rPr lang="ru-RU" dirty="0"/>
              <a:t>, Дэвид Вуд) </a:t>
            </a:r>
          </a:p>
          <a:p>
            <a:pPr indent="-274320" eaLnBrk="1" fontAlgn="auto" hangingPunct="1">
              <a:spcAft>
                <a:spcPts val="0"/>
              </a:spcAft>
              <a:defRPr/>
            </a:pPr>
            <a:r>
              <a:rPr lang="ru-RU" dirty="0"/>
              <a:t>Искусство думать о том, как вы думаете, когда думаете о том, чтобы думать ясно, точно, четко, осмысленно, последовательно; искусство конструктивного скептицизма; искусство обнаружения и преодоления предубеждений и одномерности мышления; искусство целенаправленного и глубокого размышления. (</a:t>
            </a:r>
            <a:r>
              <a:rPr lang="ru-RU" dirty="0" err="1"/>
              <a:t>Paul</a:t>
            </a:r>
            <a:r>
              <a:rPr lang="ru-RU" dirty="0"/>
              <a:t>, 1990) </a:t>
            </a:r>
          </a:p>
          <a:p>
            <a:pPr indent="-274320" eaLnBrk="1" fontAlgn="auto" hangingPunct="1">
              <a:spcAft>
                <a:spcPts val="0"/>
              </a:spcAft>
              <a:defRPr/>
            </a:pP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3" name="Объект 2"/>
          <p:cNvSpPr>
            <a:spLocks noGrp="1"/>
          </p:cNvSpPr>
          <p:nvPr>
            <p:ph idx="1"/>
          </p:nvPr>
        </p:nvSpPr>
        <p:spPr>
          <a:xfrm>
            <a:off x="1042988" y="2324100"/>
            <a:ext cx="7129462" cy="3841750"/>
          </a:xfrm>
        </p:spPr>
        <p:txBody>
          <a:bodyPr rtlCol="0">
            <a:normAutofit fontScale="92500" lnSpcReduction="10000"/>
          </a:bodyPr>
          <a:lstStyle/>
          <a:p>
            <a:pPr indent="-274320" eaLnBrk="1" fontAlgn="auto" hangingPunct="1">
              <a:spcAft>
                <a:spcPts val="0"/>
              </a:spcAft>
              <a:defRPr/>
            </a:pPr>
            <a:r>
              <a:rPr lang="ru-RU"/>
              <a:t>Национальный Совет по развитию критического мышления предлагает такое определение: «Критическое мышление — это интеллектуально организованный процесс, направленный на активную деятельность по осмыслению, применению, анализу, обобщению или оценке информации, полученной или создаваемой путем наблюдения, опыта, рефлексии, рассуждений или коммуникации как руководство к действию или формированию убеждения». </a:t>
            </a:r>
          </a:p>
          <a:p>
            <a:pPr indent="-274320" eaLnBrk="1" fontAlgn="auto" hangingPunct="1">
              <a:spcAft>
                <a:spcPts val="0"/>
              </a:spcAft>
              <a:defRPr/>
            </a:pPr>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000" b="1" smtClean="0">
                <a:solidFill>
                  <a:schemeClr val="tx1"/>
                </a:solidFill>
              </a:rPr>
              <a:t>Мы предлагаем познакомиться с тремя фазами (адаптация Н.М.Сандерса), на которых основывается данная образовательная технология:</a:t>
            </a:r>
            <a:r>
              <a:rPr lang="ru-RU" smtClean="0"/>
              <a:t> </a:t>
            </a:r>
          </a:p>
        </p:txBody>
      </p:sp>
      <p:sp>
        <p:nvSpPr>
          <p:cNvPr id="32770" name="Объект 2"/>
          <p:cNvSpPr>
            <a:spLocks noGrp="1"/>
          </p:cNvSpPr>
          <p:nvPr>
            <p:ph idx="1"/>
          </p:nvPr>
        </p:nvSpPr>
        <p:spPr>
          <a:xfrm>
            <a:off x="1042988" y="2349500"/>
            <a:ext cx="7129462" cy="3841750"/>
          </a:xfrm>
        </p:spPr>
        <p:txBody>
          <a:bodyPr/>
          <a:lstStyle/>
          <a:p>
            <a:pPr eaLnBrk="1" hangingPunct="1"/>
            <a:r>
              <a:rPr lang="ru-RU" smtClean="0"/>
              <a:t>Любая форма работы, любой метод, стратегия, используемые в образовательной технологии развития критического мышления основывается на следовании трем фазам. </a:t>
            </a:r>
          </a:p>
          <a:p>
            <a:pPr eaLnBrk="1" hangingPunct="1"/>
            <a:r>
              <a:rPr lang="ru-RU" smtClean="0"/>
              <a:t>Термин «фаза» указывает на нечеткость границ окончания одного этапа познания (в отличие, например, от технологии программированного обучения). </a:t>
            </a:r>
          </a:p>
          <a:p>
            <a:pPr eaLnBrk="1" hangingPunct="1"/>
            <a:endParaRPr lang="ru-RU"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60000"/>
              <a:lumOff val="40000"/>
            </a:schemeClr>
          </a:solidFill>
          <a:ln>
            <a:solidFill>
              <a:schemeClr val="accent1"/>
            </a:solidFill>
          </a:ln>
        </p:spPr>
        <p:txBody>
          <a:bodyPr>
            <a:noAutofit/>
          </a:bodyPr>
          <a:lstStyle/>
          <a:p>
            <a:pPr algn="ctr" eaLnBrk="1" hangingPunct="1">
              <a:defRPr/>
            </a:pPr>
            <a:r>
              <a:rPr lang="ru-RU" b="1" i="1" smtClean="0">
                <a:solidFill>
                  <a:srgbClr val="384C00"/>
                </a:solidFill>
              </a:rPr>
              <a:t>Первая фаза – фаза Вызова</a:t>
            </a:r>
          </a:p>
        </p:txBody>
      </p:sp>
      <p:sp>
        <p:nvSpPr>
          <p:cNvPr id="33794" name="Объект 2"/>
          <p:cNvSpPr>
            <a:spLocks noGrp="1"/>
          </p:cNvSpPr>
          <p:nvPr>
            <p:ph idx="1"/>
          </p:nvPr>
        </p:nvSpPr>
        <p:spPr>
          <a:xfrm>
            <a:off x="1042988" y="2324100"/>
            <a:ext cx="7129462" cy="3841750"/>
          </a:xfrm>
        </p:spPr>
        <p:txBody>
          <a:bodyPr/>
          <a:lstStyle/>
          <a:p>
            <a:pPr eaLnBrk="1" hangingPunct="1"/>
            <a:r>
              <a:rPr lang="ru-RU" sz="1800" smtClean="0"/>
              <a:t>На этой фазе субъекты образовательного процесса реализуют следующие задачи:</a:t>
            </a:r>
          </a:p>
          <a:p>
            <a:pPr eaLnBrk="1" hangingPunct="1"/>
            <a:r>
              <a:rPr lang="ru-RU" sz="1800" smtClean="0"/>
              <a:t>самостоятельная актуализация имеющихся знаний и смыслов по данной теме. Необходимо пояснить, что от учителя требуется именно </a:t>
            </a:r>
            <a:r>
              <a:rPr lang="ru-RU" sz="1800" i="1" smtClean="0"/>
              <a:t>организация</a:t>
            </a:r>
            <a:r>
              <a:rPr lang="ru-RU" sz="1800" smtClean="0"/>
              <a:t> процесса воссоздания имеющихся знаний и смыслов в связи с изучаемым материалом.</a:t>
            </a:r>
          </a:p>
          <a:p>
            <a:pPr eaLnBrk="1" hangingPunct="1"/>
            <a:r>
              <a:rPr lang="ru-RU" sz="1800" smtClean="0"/>
              <a:t>Пробуждение познавательной активности в связи с изучаемой темой. Иногда этого можно достичь путем вовлечение учащихся в деятельность по формулировке гипотез, предположений; иногда – путем формулировки вопроса высокого уровня. Или – путем организации работы в учебных группах.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34818" name="Объект 2"/>
          <p:cNvSpPr>
            <a:spLocks noGrp="1"/>
          </p:cNvSpPr>
          <p:nvPr>
            <p:ph idx="4294967295"/>
          </p:nvPr>
        </p:nvSpPr>
        <p:spPr>
          <a:xfrm>
            <a:off x="1042988" y="2349500"/>
            <a:ext cx="7129462" cy="3841750"/>
          </a:xfrm>
        </p:spPr>
        <p:txBody>
          <a:bodyPr/>
          <a:lstStyle/>
          <a:p>
            <a:pPr eaLnBrk="1" hangingPunct="1"/>
            <a:r>
              <a:rPr lang="ru-RU" sz="1800" smtClean="0"/>
              <a:t>Существует множество подходов к тому, чтобы пробудить интерес к теме. Этот интерес создает нечто вроде «информационной пустоты», которую хочется заполнить.</a:t>
            </a:r>
          </a:p>
          <a:p>
            <a:pPr eaLnBrk="1" hangingPunct="1"/>
            <a:r>
              <a:rPr lang="ru-RU" sz="1800" smtClean="0"/>
              <a:t>Самостоятельное определение учащимися направлений в изучении темы. Опять же, самостоятельное определение учащимися тех аспектов темы, которые хотелось бы обсудить в настоящее время, является необходимой задачей на пути развития критического мышления. Критически мыслящий человек, прежде всего, самостоятельно мыслящий.</a:t>
            </a:r>
          </a:p>
          <a:p>
            <a:pPr eaLnBrk="1" hangingPunct="1"/>
            <a:endParaRPr lang="ru-RU"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800" b="1" i="1" smtClean="0">
                <a:solidFill>
                  <a:srgbClr val="384C00"/>
                </a:solidFill>
              </a:rPr>
              <a:t>Вторая фаза – фаза реализации смысла (или осмысления)</a:t>
            </a:r>
          </a:p>
        </p:txBody>
      </p:sp>
      <p:sp>
        <p:nvSpPr>
          <p:cNvPr id="35842" name="Объект 2"/>
          <p:cNvSpPr>
            <a:spLocks noGrp="1"/>
          </p:cNvSpPr>
          <p:nvPr>
            <p:ph idx="4294967295"/>
          </p:nvPr>
        </p:nvSpPr>
        <p:spPr>
          <a:xfrm>
            <a:off x="1042988" y="2324100"/>
            <a:ext cx="7129462" cy="3841750"/>
          </a:xfrm>
        </p:spPr>
        <p:txBody>
          <a:bodyPr/>
          <a:lstStyle/>
          <a:p>
            <a:pPr eaLnBrk="1" hangingPunct="1"/>
            <a:r>
              <a:rPr lang="ru-RU" sz="2000" dirty="0" smtClean="0"/>
              <a:t>На второй фазе необходимо реализовать этот смысл в определенной учебно-познавательной деятельности. На этой фазе решаются две основные задачи:</a:t>
            </a:r>
          </a:p>
          <a:p>
            <a:pPr eaLnBrk="1" hangingPunct="1"/>
            <a:r>
              <a:rPr lang="ru-RU" sz="2000" dirty="0" smtClean="0"/>
              <a:t>организация активной работы с информацией. </a:t>
            </a:r>
          </a:p>
          <a:p>
            <a:pPr eaLnBrk="1" hangingPunct="1"/>
            <a:r>
              <a:rPr lang="ru-RU" sz="2000" dirty="0" smtClean="0"/>
              <a:t>Если учащийся на первой фазе смог сформулировать свою личную цель в изучении материала, то на второй фазе он подчиняет работу этой цели.</a:t>
            </a:r>
          </a:p>
          <a:p>
            <a:pPr eaLnBrk="1" hangingPunct="1"/>
            <a:r>
              <a:rPr lang="ru-RU" sz="2000" dirty="0" smtClean="0"/>
              <a:t>Самостоятельное сопоставление изученного материала с уже известными данными, мнениями</a:t>
            </a:r>
            <a:r>
              <a:rPr lang="ru-RU" sz="1800" dirty="0" smtClean="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rtlCol="0">
            <a:noAutofit/>
          </a:bodyPr>
          <a:lstStyle/>
          <a:p>
            <a:pPr algn="ctr" eaLnBrk="1" fontAlgn="auto" hangingPunct="1">
              <a:spcAft>
                <a:spcPts val="0"/>
              </a:spcAft>
              <a:defRPr/>
            </a:pPr>
            <a:r>
              <a:rPr lang="ru-RU" sz="2400" b="1" dirty="0">
                <a:solidFill>
                  <a:schemeClr val="accent1">
                    <a:lumMod val="50000"/>
                  </a:schemeClr>
                </a:solidFill>
              </a:rPr>
              <a:t>В чем же специфика образовательной технологии развития критического мышления? </a:t>
            </a:r>
          </a:p>
        </p:txBody>
      </p:sp>
      <p:sp>
        <p:nvSpPr>
          <p:cNvPr id="36866" name="Объект 2"/>
          <p:cNvSpPr>
            <a:spLocks noGrp="1"/>
          </p:cNvSpPr>
          <p:nvPr>
            <p:ph idx="4294967295"/>
          </p:nvPr>
        </p:nvSpPr>
        <p:spPr>
          <a:xfrm>
            <a:off x="1042988" y="2324100"/>
            <a:ext cx="7129462" cy="3841750"/>
          </a:xfrm>
        </p:spPr>
        <p:txBody>
          <a:bodyPr/>
          <a:lstStyle/>
          <a:p>
            <a:pPr eaLnBrk="1" hangingPunct="1"/>
            <a:r>
              <a:rPr lang="ru-RU" sz="2000" dirty="0" smtClean="0"/>
              <a:t>Уже давно в психологии обучения описана важность переживания </a:t>
            </a:r>
            <a:r>
              <a:rPr lang="ru-RU" sz="2000" i="1" dirty="0" smtClean="0"/>
              <a:t>эффекта приобретения</a:t>
            </a:r>
            <a:r>
              <a:rPr lang="ru-RU" sz="2000" dirty="0" smtClean="0"/>
              <a:t>. В познавательной сфере, особенно при работе с художественной литературой не всегда просто сформулировать, что именно я понял, что приобрел в процессе работы. Тем не менее, многие приемы предлагаемой технологии как раз нацелены на содействие в переживании указанного эффекта. Он является своеобразной поддержкой для развития мыслительных навыков</a:t>
            </a:r>
            <a:r>
              <a:rPr lang="ru-RU" sz="1800" dirty="0" smtClean="0"/>
              <a:t>.</a:t>
            </a:r>
          </a:p>
          <a:p>
            <a:pPr eaLnBrk="1" hangingPunct="1"/>
            <a:endParaRPr lang="ru-RU"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3200" b="1" i="1" smtClean="0">
                <a:solidFill>
                  <a:srgbClr val="384C00"/>
                </a:solidFill>
              </a:rPr>
              <a:t>Третья фаза – фаза рефлексии</a:t>
            </a:r>
          </a:p>
        </p:txBody>
      </p:sp>
      <p:sp>
        <p:nvSpPr>
          <p:cNvPr id="37890" name="Объект 2"/>
          <p:cNvSpPr>
            <a:spLocks noGrp="1"/>
          </p:cNvSpPr>
          <p:nvPr>
            <p:ph idx="4294967295"/>
          </p:nvPr>
        </p:nvSpPr>
        <p:spPr>
          <a:xfrm>
            <a:off x="1042988" y="2324100"/>
            <a:ext cx="7129462" cy="3841750"/>
          </a:xfrm>
        </p:spPr>
        <p:txBody>
          <a:bodyPr/>
          <a:lstStyle/>
          <a:p>
            <a:pPr eaLnBrk="1" hangingPunct="1"/>
            <a:r>
              <a:rPr lang="ru-RU" sz="2000" smtClean="0"/>
              <a:t>Рефлексия в данном случае понимается как «встраивание» нового опыта, новых знаний в систему личностных смыслов. Говоря проще, третья фаза направлена на то, чтобы новый материал стал для учащегося </a:t>
            </a:r>
            <a:r>
              <a:rPr lang="ru-RU" sz="2000" i="1" smtClean="0"/>
              <a:t>своим</a:t>
            </a:r>
            <a:r>
              <a:rPr lang="ru-RU" sz="2000" smtClean="0"/>
              <a:t> в полном смысле этого слова. Для этого необходимо:</a:t>
            </a:r>
          </a:p>
          <a:p>
            <a:pPr eaLnBrk="1" hangingPunct="1"/>
            <a:r>
              <a:rPr lang="ru-RU" sz="2000" smtClean="0"/>
              <a:t>- самостоятельно систематизировать новый материал.</a:t>
            </a:r>
          </a:p>
          <a:p>
            <a:pPr eaLnBrk="1" hangingPunct="1"/>
            <a:r>
              <a:rPr lang="ru-RU" sz="2000" smtClean="0"/>
              <a:t>- определить направления для дальнейшего изучения темы.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673695"/>
          </a:xfrm>
          <a:solidFill>
            <a:schemeClr val="bg2">
              <a:lumMod val="60000"/>
              <a:lumOff val="40000"/>
            </a:schemeClr>
          </a:solidFill>
          <a:ln>
            <a:solidFill>
              <a:schemeClr val="accent1"/>
            </a:solidFill>
          </a:ln>
        </p:spPr>
        <p:txBody>
          <a:bodyPr>
            <a:noAutofit/>
          </a:bodyPr>
          <a:lstStyle/>
          <a:p>
            <a:pPr algn="ctr" eaLnBrk="1" hangingPunct="1">
              <a:defRPr/>
            </a:pPr>
            <a:r>
              <a:rPr lang="ru-RU" sz="2000" b="1" smtClean="0">
                <a:solidFill>
                  <a:srgbClr val="384C00"/>
                </a:solidFill>
              </a:rPr>
              <a:t>Алгоритм формирования критического мышления</a:t>
            </a:r>
            <a:r>
              <a:rPr lang="ru-RU" sz="2000" b="1" smtClean="0"/>
              <a:t/>
            </a:r>
            <a:br>
              <a:rPr lang="ru-RU" sz="2000" b="1" smtClean="0"/>
            </a:br>
            <a:r>
              <a:rPr lang="ru-RU" sz="2000" b="1" i="1" smtClean="0">
                <a:solidFill>
                  <a:srgbClr val="384C00"/>
                </a:solidFill>
              </a:rPr>
              <a:t>Стадия вызова</a:t>
            </a:r>
          </a:p>
        </p:txBody>
      </p:sp>
      <p:sp>
        <p:nvSpPr>
          <p:cNvPr id="38914" name="Объект 2"/>
          <p:cNvSpPr>
            <a:spLocks noGrp="1"/>
          </p:cNvSpPr>
          <p:nvPr>
            <p:ph idx="4294967295"/>
          </p:nvPr>
        </p:nvSpPr>
        <p:spPr>
          <a:xfrm>
            <a:off x="1042988" y="2205038"/>
            <a:ext cx="7129462" cy="3960812"/>
          </a:xfrm>
        </p:spPr>
        <p:txBody>
          <a:bodyPr/>
          <a:lstStyle/>
          <a:p>
            <a:pPr eaLnBrk="1" hangingPunct="1"/>
            <a:endParaRPr lang="ru-RU" smtClean="0"/>
          </a:p>
        </p:txBody>
      </p:sp>
      <p:graphicFrame>
        <p:nvGraphicFramePr>
          <p:cNvPr id="42020" name="Group 36"/>
          <p:cNvGraphicFramePr>
            <a:graphicFrameLocks noGrp="1"/>
          </p:cNvGraphicFramePr>
          <p:nvPr/>
        </p:nvGraphicFramePr>
        <p:xfrm>
          <a:off x="684213" y="1916113"/>
          <a:ext cx="7632700" cy="3887788"/>
        </p:xfrm>
        <a:graphic>
          <a:graphicData uri="http://schemas.openxmlformats.org/drawingml/2006/table">
            <a:tbl>
              <a:tblPr/>
              <a:tblGrid>
                <a:gridCol w="2544762"/>
                <a:gridCol w="2543175"/>
                <a:gridCol w="2544763"/>
              </a:tblGrid>
              <a:tr h="836613">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1" i="0" u="none" strike="noStrike" cap="none" normalizeH="0" baseline="0" dirty="0" smtClean="0">
                          <a:ln>
                            <a:noFill/>
                          </a:ln>
                          <a:solidFill>
                            <a:schemeClr val="tx2"/>
                          </a:solidFill>
                          <a:effectLst/>
                          <a:latin typeface="Century Gothic" pitchFamily="34" charset="0"/>
                        </a:rPr>
                        <a:t>Деятельность учителя. Задачи данной фазы.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Деятельность учащихся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Возможные приемы и методы</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51175">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smtClean="0">
                          <a:ln>
                            <a:noFill/>
                          </a:ln>
                          <a:solidFill>
                            <a:schemeClr val="tx2"/>
                          </a:solidFill>
                          <a:effectLst/>
                          <a:latin typeface="Century Gothic" pitchFamily="34" charset="0"/>
                        </a:rPr>
                        <a:t>Вызов уже имеющихся знаний по изучаемому вопросу, активизация учащихся, мотивация для дальнейшей работы</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smtClean="0">
                          <a:ln>
                            <a:noFill/>
                          </a:ln>
                          <a:solidFill>
                            <a:schemeClr val="tx2"/>
                          </a:solidFill>
                          <a:effectLst/>
                          <a:latin typeface="Century Gothic" pitchFamily="34" charset="0"/>
                        </a:rPr>
                        <a:t>Ученик "вспоминает", что ему известно по изучаемому вопросу (делает предположения), систематизирует информацию до ее изучения, задает вопросы, на которые хотел бы получить ответ</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0" i="0" u="none" strike="noStrike" cap="none" normalizeH="0" baseline="0" smtClean="0">
                          <a:ln>
                            <a:noFill/>
                          </a:ln>
                          <a:solidFill>
                            <a:schemeClr val="tx2"/>
                          </a:solidFill>
                          <a:effectLst/>
                          <a:latin typeface="Century Gothic" pitchFamily="34" charset="0"/>
                        </a:rPr>
                        <a:t>Составление списка "известной информации", рассказ</a:t>
                      </a:r>
                      <a:br>
                        <a:rPr kumimoji="0" lang="ru-RU" sz="1400" b="0" i="0" u="none" strike="noStrike" cap="none" normalizeH="0" baseline="0" smtClean="0">
                          <a:ln>
                            <a:noFill/>
                          </a:ln>
                          <a:solidFill>
                            <a:schemeClr val="tx2"/>
                          </a:solidFill>
                          <a:effectLst/>
                          <a:latin typeface="Century Gothic" pitchFamily="34" charset="0"/>
                        </a:rPr>
                      </a:br>
                      <a:r>
                        <a:rPr kumimoji="0" lang="ru-RU" sz="1400" b="0" i="0" u="none" strike="noStrike" cap="none" normalizeH="0" baseline="0" smtClean="0">
                          <a:ln>
                            <a:noFill/>
                          </a:ln>
                          <a:solidFill>
                            <a:schemeClr val="tx2"/>
                          </a:solidFill>
                          <a:effectLst/>
                          <a:latin typeface="Century Gothic" pitchFamily="34" charset="0"/>
                        </a:rPr>
                        <a:t>- предположение по ключевым словам; </a:t>
                      </a:r>
                      <a:br>
                        <a:rPr kumimoji="0" lang="ru-RU" sz="1400" b="0" i="0" u="none" strike="noStrike" cap="none" normalizeH="0" baseline="0" smtClean="0">
                          <a:ln>
                            <a:noFill/>
                          </a:ln>
                          <a:solidFill>
                            <a:schemeClr val="tx2"/>
                          </a:solidFill>
                          <a:effectLst/>
                          <a:latin typeface="Century Gothic" pitchFamily="34" charset="0"/>
                        </a:rPr>
                      </a:br>
                      <a:r>
                        <a:rPr kumimoji="0" lang="ru-RU" sz="1400" b="0" i="0" u="none" strike="noStrike" cap="none" normalizeH="0" baseline="0" smtClean="0">
                          <a:ln>
                            <a:noFill/>
                          </a:ln>
                          <a:solidFill>
                            <a:schemeClr val="tx2"/>
                          </a:solidFill>
                          <a:effectLst/>
                          <a:latin typeface="Century Gothic" pitchFamily="34" charset="0"/>
                        </a:rPr>
                        <a:t>- систематизация материала (графическая): кластеры, таблицы; </a:t>
                      </a:r>
                      <a:br>
                        <a:rPr kumimoji="0" lang="ru-RU" sz="1400" b="0" i="0" u="none" strike="noStrike" cap="none" normalizeH="0" baseline="0" smtClean="0">
                          <a:ln>
                            <a:noFill/>
                          </a:ln>
                          <a:solidFill>
                            <a:schemeClr val="tx2"/>
                          </a:solidFill>
                          <a:effectLst/>
                          <a:latin typeface="Century Gothic" pitchFamily="34" charset="0"/>
                        </a:rPr>
                      </a:br>
                      <a:r>
                        <a:rPr kumimoji="0" lang="ru-RU" sz="1400" b="0" i="0" u="none" strike="noStrike" cap="none" normalizeH="0" baseline="0" smtClean="0">
                          <a:ln>
                            <a:noFill/>
                          </a:ln>
                          <a:solidFill>
                            <a:schemeClr val="tx2"/>
                          </a:solidFill>
                          <a:effectLst/>
                          <a:latin typeface="Century Gothic" pitchFamily="34" charset="0"/>
                        </a:rPr>
                        <a:t>- верные и неверные утверждения; </a:t>
                      </a:r>
                      <a:br>
                        <a:rPr kumimoji="0" lang="ru-RU" sz="1400" b="0" i="0" u="none" strike="noStrike" cap="none" normalizeH="0" baseline="0" smtClean="0">
                          <a:ln>
                            <a:noFill/>
                          </a:ln>
                          <a:solidFill>
                            <a:schemeClr val="tx2"/>
                          </a:solidFill>
                          <a:effectLst/>
                          <a:latin typeface="Century Gothic" pitchFamily="34" charset="0"/>
                        </a:rPr>
                      </a:br>
                      <a:r>
                        <a:rPr kumimoji="0" lang="ru-RU" sz="1400" b="0" i="0" u="none" strike="noStrike" cap="none" normalizeH="0" baseline="0" smtClean="0">
                          <a:ln>
                            <a:noFill/>
                          </a:ln>
                          <a:solidFill>
                            <a:schemeClr val="tx2"/>
                          </a:solidFill>
                          <a:effectLst/>
                          <a:latin typeface="Century Gothic" pitchFamily="34" charset="0"/>
                        </a:rPr>
                        <a:t>- перепутанные логические цепочки и т.д.</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929" name="Rectangle 37"/>
          <p:cNvSpPr>
            <a:spLocks noChangeArrowheads="1"/>
          </p:cNvSpPr>
          <p:nvPr/>
        </p:nvSpPr>
        <p:spPr bwMode="auto">
          <a:xfrm>
            <a:off x="329499" y="5877272"/>
            <a:ext cx="8432800" cy="641350"/>
          </a:xfrm>
          <a:prstGeom prst="rect">
            <a:avLst/>
          </a:prstGeom>
          <a:noFill/>
          <a:ln w="9525">
            <a:noFill/>
            <a:miter lim="800000"/>
            <a:headEnd/>
            <a:tailEnd/>
          </a:ln>
        </p:spPr>
        <p:txBody>
          <a:bodyPr wrap="none" anchor="ctr">
            <a:spAutoFit/>
          </a:bodyPr>
          <a:lstStyle/>
          <a:p>
            <a:r>
              <a:rPr lang="ru-RU"/>
              <a:t>Информация, полученная на первой стадии, выслушивается, записывается, </a:t>
            </a:r>
          </a:p>
          <a:p>
            <a:r>
              <a:rPr lang="ru-RU"/>
              <a:t>обсуждается, работа ведется индивидуально - в парах - группах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3600" b="1" smtClean="0">
                <a:solidFill>
                  <a:srgbClr val="384C00"/>
                </a:solidFill>
              </a:rPr>
              <a:t>Стадия осмысления</a:t>
            </a:r>
          </a:p>
        </p:txBody>
      </p:sp>
      <p:sp>
        <p:nvSpPr>
          <p:cNvPr id="39938" name="Объект 2"/>
          <p:cNvSpPr>
            <a:spLocks noGrp="1"/>
          </p:cNvSpPr>
          <p:nvPr>
            <p:ph idx="4294967295"/>
          </p:nvPr>
        </p:nvSpPr>
        <p:spPr>
          <a:xfrm>
            <a:off x="1042988" y="2324100"/>
            <a:ext cx="7129462" cy="3841750"/>
          </a:xfrm>
        </p:spPr>
        <p:txBody>
          <a:bodyPr/>
          <a:lstStyle/>
          <a:p>
            <a:pPr eaLnBrk="1" hangingPunct="1"/>
            <a:endParaRPr lang="ru-RU" smtClean="0"/>
          </a:p>
        </p:txBody>
      </p:sp>
      <p:graphicFrame>
        <p:nvGraphicFramePr>
          <p:cNvPr id="43032" name="Group 24"/>
          <p:cNvGraphicFramePr>
            <a:graphicFrameLocks noGrp="1"/>
          </p:cNvGraphicFramePr>
          <p:nvPr/>
        </p:nvGraphicFramePr>
        <p:xfrm>
          <a:off x="971550" y="1989138"/>
          <a:ext cx="7345363" cy="4725353"/>
        </p:xfrm>
        <a:graphic>
          <a:graphicData uri="http://schemas.openxmlformats.org/drawingml/2006/table">
            <a:tbl>
              <a:tblPr/>
              <a:tblGrid>
                <a:gridCol w="2498725"/>
                <a:gridCol w="2422525"/>
                <a:gridCol w="2424113"/>
              </a:tblGrid>
              <a:tr h="1433513">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1" i="0" u="none" strike="noStrike" cap="none" normalizeH="0" baseline="0" smtClean="0">
                          <a:ln>
                            <a:noFill/>
                          </a:ln>
                          <a:solidFill>
                            <a:schemeClr val="tx2"/>
                          </a:solidFill>
                          <a:effectLst/>
                          <a:latin typeface="Century Gothic" pitchFamily="34" charset="0"/>
                        </a:rPr>
                        <a:t>Деятельность учителя. Задачи данной фазы.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Деятельность учащихся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Возможные приемы и методы</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2000">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0" i="0" u="none" strike="noStrike" cap="none" normalizeH="0" baseline="0" smtClean="0">
                          <a:ln>
                            <a:noFill/>
                          </a:ln>
                          <a:solidFill>
                            <a:srgbClr val="000000"/>
                          </a:solidFill>
                          <a:effectLst/>
                          <a:latin typeface="Century Gothic" pitchFamily="34" charset="0"/>
                          <a:cs typeface="Times New Roman" pitchFamily="18" charset="0"/>
                        </a:rPr>
                        <a:t>Сохранение интереса к теме при непосредственной работе с новой информацией, постепенное продвижение от знания "старого" к "новому"</a:t>
                      </a:r>
                      <a:r>
                        <a:rPr kumimoji="0" lang="ru-RU" sz="1400" b="0" i="0" u="none" strike="noStrike" cap="none" normalizeH="0" baseline="0" smtClean="0">
                          <a:ln>
                            <a:noFill/>
                          </a:ln>
                          <a:solidFill>
                            <a:srgbClr val="000000"/>
                          </a:solidFill>
                          <a:effectLst/>
                          <a:latin typeface="Century Gothic"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0" i="0" u="none" strike="noStrike" cap="none" normalizeH="0" baseline="0" smtClean="0">
                          <a:ln>
                            <a:noFill/>
                          </a:ln>
                          <a:solidFill>
                            <a:srgbClr val="000000"/>
                          </a:solidFill>
                          <a:effectLst/>
                          <a:latin typeface="Century Gothic" pitchFamily="34" charset="0"/>
                          <a:ea typeface="Times New Roman" pitchFamily="18" charset="0"/>
                          <a:cs typeface="Arial" charset="0"/>
                        </a:rPr>
                        <a:t>Ученик читает (слушает) текст, используя предложенные учителем активные методы чтения, делает пометки на полях или ведет записи по мере осмысления новой информации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0" i="0" u="none" strike="noStrike" cap="none" normalizeH="0" baseline="0" smtClean="0">
                          <a:ln>
                            <a:noFill/>
                          </a:ln>
                          <a:solidFill>
                            <a:srgbClr val="000000"/>
                          </a:solidFill>
                          <a:effectLst/>
                          <a:latin typeface="Century Gothic" pitchFamily="34" charset="0"/>
                          <a:cs typeface="Times New Roman" pitchFamily="18" charset="0"/>
                        </a:rPr>
                        <a:t>Методы активного чтения: </a:t>
                      </a:r>
                      <a:br>
                        <a:rPr kumimoji="0" lang="ru-RU" sz="14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400" b="0" i="0" u="none" strike="noStrike" cap="none" normalizeH="0" baseline="0" smtClean="0">
                          <a:ln>
                            <a:noFill/>
                          </a:ln>
                          <a:solidFill>
                            <a:srgbClr val="000000"/>
                          </a:solidFill>
                          <a:effectLst/>
                          <a:latin typeface="Century Gothic" pitchFamily="34" charset="0"/>
                          <a:cs typeface="Times New Roman" pitchFamily="18" charset="0"/>
                        </a:rPr>
                        <a:t>- маркировка с использованием значков "v", "+", "-", "?" (по мере чтения ставятся на полях справа); </a:t>
                      </a:r>
                      <a:br>
                        <a:rPr kumimoji="0" lang="ru-RU" sz="14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400" b="0" i="0" u="none" strike="noStrike" cap="none" normalizeH="0" baseline="0" smtClean="0">
                          <a:ln>
                            <a:noFill/>
                          </a:ln>
                          <a:solidFill>
                            <a:srgbClr val="000000"/>
                          </a:solidFill>
                          <a:effectLst/>
                          <a:latin typeface="Century Gothic" pitchFamily="34" charset="0"/>
                          <a:cs typeface="Times New Roman" pitchFamily="18" charset="0"/>
                        </a:rPr>
                        <a:t>- ведение различных записей типа двойных дневников, бортовых журналов; </a:t>
                      </a:r>
                      <a:br>
                        <a:rPr kumimoji="0" lang="ru-RU" sz="14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400" b="0" i="0" u="none" strike="noStrike" cap="none" normalizeH="0" baseline="0" smtClean="0">
                          <a:ln>
                            <a:noFill/>
                          </a:ln>
                          <a:solidFill>
                            <a:srgbClr val="000000"/>
                          </a:solidFill>
                          <a:effectLst/>
                          <a:latin typeface="Century Gothic" pitchFamily="34" charset="0"/>
                          <a:cs typeface="Times New Roman" pitchFamily="18" charset="0"/>
                        </a:rPr>
                        <a:t>- поиск ответов на поставленные в первой части урока вопросы и т.д.</a:t>
                      </a:r>
                      <a:r>
                        <a:rPr kumimoji="0" lang="ru-RU" sz="1400" b="0" i="0" u="none" strike="noStrike" cap="none" normalizeH="0" baseline="0" smtClean="0">
                          <a:ln>
                            <a:noFill/>
                          </a:ln>
                          <a:solidFill>
                            <a:srgbClr val="000000"/>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3" name="Rectangle 25"/>
          <p:cNvSpPr>
            <a:spLocks noChangeArrowheads="1"/>
          </p:cNvSpPr>
          <p:nvPr/>
        </p:nvSpPr>
        <p:spPr bwMode="auto">
          <a:xfrm>
            <a:off x="250825" y="5734050"/>
            <a:ext cx="5586413" cy="915988"/>
          </a:xfrm>
          <a:prstGeom prst="rect">
            <a:avLst/>
          </a:prstGeom>
          <a:noFill/>
          <a:ln w="9525">
            <a:noFill/>
            <a:miter lim="800000"/>
            <a:headEnd/>
            <a:tailEnd/>
          </a:ln>
        </p:spPr>
        <p:txBody>
          <a:bodyPr wrap="none" anchor="ctr">
            <a:spAutoFit/>
          </a:bodyPr>
          <a:lstStyle/>
          <a:p>
            <a:r>
              <a:rPr lang="ru-RU"/>
              <a:t>Непосредственный контакт с новой информацией </a:t>
            </a:r>
          </a:p>
          <a:p>
            <a:r>
              <a:rPr lang="ru-RU"/>
              <a:t>(текст, фильм, лекция, материал параграфа), </a:t>
            </a:r>
          </a:p>
          <a:p>
            <a:r>
              <a:rPr lang="ru-RU"/>
              <a:t>работа ведется индивидуально или в парах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3200" b="1" smtClean="0">
                <a:solidFill>
                  <a:srgbClr val="384C00"/>
                </a:solidFill>
              </a:rPr>
              <a:t>Стадия рефлексии</a:t>
            </a:r>
          </a:p>
        </p:txBody>
      </p:sp>
      <p:sp>
        <p:nvSpPr>
          <p:cNvPr id="40962" name="Объект 2"/>
          <p:cNvSpPr>
            <a:spLocks noGrp="1"/>
          </p:cNvSpPr>
          <p:nvPr>
            <p:ph idx="4294967295"/>
          </p:nvPr>
        </p:nvSpPr>
        <p:spPr>
          <a:xfrm>
            <a:off x="684213" y="5661025"/>
            <a:ext cx="7704137" cy="647700"/>
          </a:xfrm>
        </p:spPr>
        <p:txBody>
          <a:bodyPr/>
          <a:lstStyle/>
          <a:p>
            <a:pPr eaLnBrk="1" hangingPunct="1"/>
            <a:r>
              <a:rPr lang="ru-RU" sz="1600" smtClean="0"/>
              <a:t>Творческая переработка, анализ, интерпретация и т.д. изученной информации, работа ведется индивидуально - в парах – группах</a:t>
            </a:r>
            <a:r>
              <a:rPr lang="ru-RU" smtClean="0"/>
              <a:t> </a:t>
            </a:r>
          </a:p>
        </p:txBody>
      </p:sp>
      <p:graphicFrame>
        <p:nvGraphicFramePr>
          <p:cNvPr id="47127" name="Group 23"/>
          <p:cNvGraphicFramePr>
            <a:graphicFrameLocks noGrp="1"/>
          </p:cNvGraphicFramePr>
          <p:nvPr/>
        </p:nvGraphicFramePr>
        <p:xfrm>
          <a:off x="827088" y="1557338"/>
          <a:ext cx="7848600" cy="4429760"/>
        </p:xfrm>
        <a:graphic>
          <a:graphicData uri="http://schemas.openxmlformats.org/drawingml/2006/table">
            <a:tbl>
              <a:tblPr/>
              <a:tblGrid>
                <a:gridCol w="2616200"/>
                <a:gridCol w="2616200"/>
                <a:gridCol w="2616200"/>
              </a:tblGrid>
              <a:tr h="863600">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400" b="1" i="0" u="none" strike="noStrike" cap="none" normalizeH="0" baseline="0" smtClean="0">
                          <a:ln>
                            <a:noFill/>
                          </a:ln>
                          <a:solidFill>
                            <a:schemeClr val="tx2"/>
                          </a:solidFill>
                          <a:effectLst/>
                          <a:latin typeface="Century Gothic" pitchFamily="34" charset="0"/>
                        </a:rPr>
                        <a:t>Деятельность учителя. Задачи данной фазы.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Деятельность учащихся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600" b="1" i="0" u="none" strike="noStrike" cap="none" normalizeH="0" baseline="0" smtClean="0">
                          <a:ln>
                            <a:noFill/>
                          </a:ln>
                          <a:solidFill>
                            <a:schemeClr val="tx2"/>
                          </a:solidFill>
                          <a:effectLst/>
                          <a:latin typeface="Century Gothic" pitchFamily="34" charset="0"/>
                        </a:rPr>
                        <a:t>Возможные приемы и методы</a:t>
                      </a:r>
                      <a:r>
                        <a:rPr kumimoji="0" lang="ru-RU" sz="2000" b="0" i="0" u="none" strike="noStrike" cap="none" normalizeH="0" baseline="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2288">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Вернуть учащихся к первоначальным записям - предположениям, внести изменения, дополнения, дать творческие, исследовательские или практические задания на основе изученной информации</a:t>
                      </a:r>
                      <a:r>
                        <a:rPr kumimoji="0" lang="ru-RU" sz="2000" b="0" i="0" u="none" strike="noStrike" cap="none" normalizeH="0" baseline="0" smtClean="0">
                          <a:ln>
                            <a:noFill/>
                          </a:ln>
                          <a:solidFill>
                            <a:srgbClr val="000000"/>
                          </a:solidFill>
                          <a:effectLst/>
                          <a:latin typeface="Century Gothic"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Учащиеся соотносят "новую" информацию со "старой", используя знания, полученные на стадии осмысления.</a:t>
                      </a:r>
                      <a:r>
                        <a:rPr kumimoji="0" lang="ru-RU" sz="2000" b="0" i="0" u="none" strike="noStrike" cap="none" normalizeH="0" baseline="0" smtClean="0">
                          <a:ln>
                            <a:noFill/>
                          </a:ln>
                          <a:solidFill>
                            <a:srgbClr val="000000"/>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Заполнение кластеров, таблиц, установление причинно-следственных связей между блоками информации;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возврат к ключевым словам, верным и неверным утверждениям;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ответы на поставленные вопросы;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организация устных и письменных столов;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организация различных видов дискуссий;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написание творческих работ (пятистишия - синквейны, эссе);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r>
                        <a:rPr kumimoji="0" lang="ru-RU" sz="1200" b="0" i="0" u="none" strike="noStrike" cap="none" normalizeH="0" baseline="0" smtClean="0">
                          <a:ln>
                            <a:noFill/>
                          </a:ln>
                          <a:solidFill>
                            <a:srgbClr val="000000"/>
                          </a:solidFill>
                          <a:effectLst/>
                          <a:latin typeface="Century Gothic" pitchFamily="34" charset="0"/>
                          <a:cs typeface="Times New Roman" pitchFamily="18" charset="0"/>
                        </a:rPr>
                        <a:t/>
                      </a:r>
                      <a:br>
                        <a:rPr kumimoji="0" lang="ru-RU" sz="1200" b="0" i="0" u="none" strike="noStrike" cap="none" normalizeH="0" baseline="0" smtClean="0">
                          <a:ln>
                            <a:noFill/>
                          </a:ln>
                          <a:solidFill>
                            <a:srgbClr val="000000"/>
                          </a:solidFill>
                          <a:effectLst/>
                          <a:latin typeface="Century Gothic" pitchFamily="34" charset="0"/>
                          <a:cs typeface="Times New Roman" pitchFamily="18" charset="0"/>
                        </a:rPr>
                      </a:br>
                      <a:endParaRPr kumimoji="0" lang="ru-RU" sz="1200" b="0" i="0" u="none" strike="noStrike" cap="none" normalizeH="0" baseline="0" smtClean="0">
                        <a:ln>
                          <a:noFill/>
                        </a:ln>
                        <a:solidFill>
                          <a:srgbClr val="000000"/>
                        </a:solidFill>
                        <a:effectLst/>
                        <a:latin typeface="Century Gothic"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400" b="1" smtClean="0">
                <a:solidFill>
                  <a:schemeClr val="tx1"/>
                </a:solidFill>
              </a:rPr>
              <a:t>ПРИЕМЫ РАЗВИТИЯ КРИТИЧЕСКОГО МЫШЛЕНИЯ</a:t>
            </a:r>
          </a:p>
        </p:txBody>
      </p:sp>
      <p:sp>
        <p:nvSpPr>
          <p:cNvPr id="41986" name="Объект 2"/>
          <p:cNvSpPr>
            <a:spLocks noGrp="1"/>
          </p:cNvSpPr>
          <p:nvPr>
            <p:ph idx="4294967295"/>
          </p:nvPr>
        </p:nvSpPr>
        <p:spPr>
          <a:xfrm>
            <a:off x="684213" y="1916113"/>
            <a:ext cx="7991475" cy="4275137"/>
          </a:xfrm>
        </p:spPr>
        <p:txBody>
          <a:bodyPr/>
          <a:lstStyle/>
          <a:p>
            <a:r>
              <a:rPr lang="ru-RU" b="1" i="1" smtClean="0"/>
              <a:t>КЛАСТЕРЫ</a:t>
            </a:r>
            <a:endParaRPr lang="ru-RU" smtClean="0"/>
          </a:p>
          <a:p>
            <a:r>
              <a:rPr lang="ru-RU" smtClean="0"/>
              <a:t> 	Прием «Кластеры» применим как на стадии вызова, так и на стадии рефлексии. Суть приема заключается в том, что информация, касающаяся какого – либо понятия, явления, события, описанного в тексте, систематизируется в  виде кластеров (гроздьев). В центре находится ключевое понятие. Последующие ассоциации обучающиеся логически связывают с ключевым понятием. В результате получается подобие опорного конспекта по изучаемой теме.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601687"/>
          </a:xfrm>
          <a:solidFill>
            <a:schemeClr val="bg2">
              <a:lumMod val="60000"/>
              <a:lumOff val="40000"/>
            </a:schemeClr>
          </a:solidFill>
          <a:ln>
            <a:solidFill>
              <a:schemeClr val="accent1"/>
            </a:solidFill>
          </a:ln>
        </p:spPr>
        <p:txBody>
          <a:bodyPr>
            <a:noAutofit/>
          </a:bodyPr>
          <a:lstStyle/>
          <a:p>
            <a:pPr algn="ctr" eaLnBrk="1" hangingPunct="1">
              <a:defRPr/>
            </a:pPr>
            <a:r>
              <a:rPr lang="ru-RU" sz="2400" b="1" i="1" dirty="0" smtClean="0">
                <a:solidFill>
                  <a:schemeClr val="tx1"/>
                </a:solidFill>
              </a:rPr>
              <a:t/>
            </a:r>
            <a:br>
              <a:rPr lang="ru-RU" sz="2400" b="1" i="1" dirty="0" smtClean="0">
                <a:solidFill>
                  <a:schemeClr val="tx1"/>
                </a:solidFill>
              </a:rPr>
            </a:br>
            <a:r>
              <a:rPr lang="ru-RU" sz="2400" b="1" i="1" dirty="0" smtClean="0">
                <a:solidFill>
                  <a:schemeClr val="tx1"/>
                </a:solidFill>
              </a:rPr>
              <a:t/>
            </a:r>
            <a:br>
              <a:rPr lang="ru-RU" sz="2400" b="1" i="1" dirty="0" smtClean="0">
                <a:solidFill>
                  <a:schemeClr val="tx1"/>
                </a:solidFill>
              </a:rPr>
            </a:br>
            <a:r>
              <a:rPr lang="ru-RU" sz="2400" b="1" i="1" dirty="0" smtClean="0">
                <a:solidFill>
                  <a:schemeClr val="tx1"/>
                </a:solidFill>
              </a:rPr>
              <a:t/>
            </a:r>
            <a:br>
              <a:rPr lang="ru-RU" sz="2400" b="1" i="1" dirty="0" smtClean="0">
                <a:solidFill>
                  <a:schemeClr val="tx1"/>
                </a:solidFill>
              </a:rPr>
            </a:br>
            <a:r>
              <a:rPr lang="ru-RU" sz="2400" b="1" i="1" dirty="0" smtClean="0">
                <a:solidFill>
                  <a:schemeClr val="tx1"/>
                </a:solidFill>
              </a:rPr>
              <a:t/>
            </a:r>
            <a:br>
              <a:rPr lang="ru-RU" sz="2400" b="1" i="1" dirty="0" smtClean="0">
                <a:solidFill>
                  <a:schemeClr val="tx1"/>
                </a:solidFill>
              </a:rPr>
            </a:br>
            <a:r>
              <a:rPr lang="ru-RU" sz="3600" dirty="0" smtClean="0"/>
              <a:t/>
            </a:r>
            <a:br>
              <a:rPr lang="ru-RU" sz="3600" dirty="0" smtClean="0"/>
            </a:br>
            <a:r>
              <a:rPr lang="ru-RU" sz="3600" dirty="0" smtClean="0"/>
              <a:t> </a:t>
            </a:r>
            <a:r>
              <a:rPr lang="ru-RU" sz="2400" b="1" i="1" dirty="0" smtClean="0">
                <a:solidFill>
                  <a:schemeClr val="tx1"/>
                </a:solidFill>
              </a:rPr>
              <a:t>ДЕРЕВО ПРЕДСКАЗАНИЙ</a:t>
            </a:r>
          </a:p>
        </p:txBody>
      </p:sp>
      <p:sp>
        <p:nvSpPr>
          <p:cNvPr id="43010" name="Объект 2"/>
          <p:cNvSpPr>
            <a:spLocks noGrp="1"/>
          </p:cNvSpPr>
          <p:nvPr>
            <p:ph idx="4294967295"/>
          </p:nvPr>
        </p:nvSpPr>
        <p:spPr>
          <a:xfrm>
            <a:off x="755650" y="1628775"/>
            <a:ext cx="7632700" cy="3841750"/>
          </a:xfrm>
        </p:spPr>
        <p:txBody>
          <a:bodyPr/>
          <a:lstStyle/>
          <a:p>
            <a:r>
              <a:rPr lang="ru-RU" sz="2000" dirty="0" smtClean="0"/>
              <a:t>Этот прием помогает строить предположения по поводу развития сюжетной линии рассказа или повествования.  Правила работы с данным приемом таковы: возможные предположения учащихся моделируют дальнейший финал данного рассказа или повествования. Ствол дерева - тема, ветви - предположения, которые ведутся по двум основным направлениям - "возможно" и "вероятно" (количество "ветвей" не ограничено), и, наконец, "листья" - обоснование этих предположений, аргументы в пользу того или иного мнения. </a:t>
            </a:r>
          </a:p>
          <a:p>
            <a:r>
              <a:rPr lang="ru-RU" sz="2000" dirty="0" smtClean="0"/>
              <a:t> «Дерево предсказаний» целесообразно использовать на стадии закрепления лексики с целью анализа какой – либо проблемы, обсуждения текста, прогнозирования событий.</a:t>
            </a:r>
            <a:r>
              <a:rPr lang="ru-RU" dirty="0" smtClean="0"/>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400" b="1" i="1" smtClean="0">
                <a:solidFill>
                  <a:schemeClr val="tx1"/>
                </a:solidFill>
              </a:rPr>
              <a:t>ЗАПОЛНЕНИЕ МАРКИРОВОЧНОЙ ТАБЛИЦЫ «ИНСЕРТ»</a:t>
            </a:r>
          </a:p>
        </p:txBody>
      </p:sp>
      <p:sp>
        <p:nvSpPr>
          <p:cNvPr id="44034" name="Объект 2"/>
          <p:cNvSpPr>
            <a:spLocks noGrp="1"/>
          </p:cNvSpPr>
          <p:nvPr>
            <p:ph idx="4294967295"/>
          </p:nvPr>
        </p:nvSpPr>
        <p:spPr>
          <a:xfrm>
            <a:off x="1042988" y="2276475"/>
            <a:ext cx="7129462" cy="3841750"/>
          </a:xfrm>
        </p:spPr>
        <p:txBody>
          <a:bodyPr/>
          <a:lstStyle/>
          <a:p>
            <a:pPr eaLnBrk="1" hangingPunct="1"/>
            <a:endParaRPr lang="ru-RU" smtClean="0"/>
          </a:p>
        </p:txBody>
      </p:sp>
      <p:graphicFrame>
        <p:nvGraphicFramePr>
          <p:cNvPr id="44054" name="Group 22"/>
          <p:cNvGraphicFramePr>
            <a:graphicFrameLocks noGrp="1"/>
          </p:cNvGraphicFramePr>
          <p:nvPr>
            <p:extLst>
              <p:ext uri="{D42A27DB-BD31-4B8C-83A1-F6EECF244321}">
                <p14:modId xmlns:p14="http://schemas.microsoft.com/office/powerpoint/2010/main" xmlns="" val="565810584"/>
              </p:ext>
            </p:extLst>
          </p:nvPr>
        </p:nvGraphicFramePr>
        <p:xfrm>
          <a:off x="1258888" y="2348879"/>
          <a:ext cx="6361112" cy="3643933"/>
        </p:xfrm>
        <a:graphic>
          <a:graphicData uri="http://schemas.openxmlformats.org/drawingml/2006/table">
            <a:tbl>
              <a:tblPr/>
              <a:tblGrid>
                <a:gridCol w="1590675"/>
                <a:gridCol w="1590675"/>
                <a:gridCol w="1589087"/>
                <a:gridCol w="1590675"/>
              </a:tblGrid>
              <a:tr h="2060355">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 (новое)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 (не согласен, думал иначе)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dirty="0" smtClean="0">
                          <a:ln>
                            <a:noFill/>
                          </a:ln>
                          <a:solidFill>
                            <a:schemeClr val="tx1"/>
                          </a:solidFill>
                          <a:effectLst/>
                          <a:latin typeface="Times New Roman" pitchFamily="18" charset="0"/>
                          <a:cs typeface="Times New Roman" pitchFamily="18" charset="0"/>
                        </a:rPr>
                        <a:t>V (уже знал)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smtClean="0">
                          <a:ln>
                            <a:noFill/>
                          </a:ln>
                          <a:solidFill>
                            <a:schemeClr val="tx1"/>
                          </a:solidFill>
                          <a:effectLst/>
                          <a:latin typeface="Times New Roman" pitchFamily="18" charset="0"/>
                          <a:cs typeface="Times New Roman" pitchFamily="18" charset="0"/>
                        </a:rPr>
                        <a:t>? (есть вопросы)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3578">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dirty="0" smtClean="0">
                        <a:ln>
                          <a:noFill/>
                        </a:ln>
                        <a:solidFill>
                          <a:schemeClr val="tx2"/>
                        </a:solidFill>
                        <a:effectLst/>
                        <a:latin typeface="Century Gothic"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800" b="1" i="1" smtClean="0">
                <a:solidFill>
                  <a:srgbClr val="384C00"/>
                </a:solidFill>
              </a:rPr>
              <a:t>СОСТАВЛЕНИЕ ТАБЛИЦЫ «ЗХУ»</a:t>
            </a:r>
          </a:p>
        </p:txBody>
      </p:sp>
      <p:sp>
        <p:nvSpPr>
          <p:cNvPr id="45058" name="Объект 2"/>
          <p:cNvSpPr>
            <a:spLocks noGrp="1"/>
          </p:cNvSpPr>
          <p:nvPr>
            <p:ph idx="4294967295"/>
          </p:nvPr>
        </p:nvSpPr>
        <p:spPr>
          <a:xfrm>
            <a:off x="1042988" y="2349500"/>
            <a:ext cx="7129462" cy="3841750"/>
          </a:xfrm>
        </p:spPr>
        <p:txBody>
          <a:bodyPr/>
          <a:lstStyle/>
          <a:p>
            <a:pPr eaLnBrk="1" hangingPunct="1"/>
            <a:endParaRPr lang="ru-RU" smtClean="0"/>
          </a:p>
        </p:txBody>
      </p:sp>
      <p:graphicFrame>
        <p:nvGraphicFramePr>
          <p:cNvPr id="48146" name="Group 18"/>
          <p:cNvGraphicFramePr>
            <a:graphicFrameLocks noGrp="1"/>
          </p:cNvGraphicFramePr>
          <p:nvPr>
            <p:extLst>
              <p:ext uri="{D42A27DB-BD31-4B8C-83A1-F6EECF244321}">
                <p14:modId xmlns:p14="http://schemas.microsoft.com/office/powerpoint/2010/main" xmlns="" val="1600560138"/>
              </p:ext>
            </p:extLst>
          </p:nvPr>
        </p:nvGraphicFramePr>
        <p:xfrm>
          <a:off x="1524000" y="2420888"/>
          <a:ext cx="6096000" cy="3313163"/>
        </p:xfrm>
        <a:graphic>
          <a:graphicData uri="http://schemas.openxmlformats.org/drawingml/2006/table">
            <a:tbl>
              <a:tblPr/>
              <a:tblGrid>
                <a:gridCol w="2032000"/>
                <a:gridCol w="2032000"/>
                <a:gridCol w="2032000"/>
              </a:tblGrid>
              <a:tr h="1441500">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smtClean="0">
                          <a:ln>
                            <a:noFill/>
                          </a:ln>
                          <a:solidFill>
                            <a:srgbClr val="383A8C"/>
                          </a:solidFill>
                          <a:effectLst/>
                          <a:latin typeface="Times New Roman" pitchFamily="18" charset="0"/>
                          <a:cs typeface="Times New Roman" pitchFamily="18" charset="0"/>
                        </a:rPr>
                        <a:t>Что я знаю?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smtClean="0">
                          <a:ln>
                            <a:noFill/>
                          </a:ln>
                          <a:solidFill>
                            <a:srgbClr val="383A8C"/>
                          </a:solidFill>
                          <a:effectLst/>
                          <a:latin typeface="Times New Roman" pitchFamily="18" charset="0"/>
                          <a:cs typeface="Times New Roman" pitchFamily="18" charset="0"/>
                        </a:rPr>
                        <a:t>Что хочу знать?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400" b="1" i="0" u="none" strike="noStrike" cap="none" normalizeH="0" baseline="0" smtClean="0">
                          <a:ln>
                            <a:noFill/>
                          </a:ln>
                          <a:solidFill>
                            <a:srgbClr val="383A8C"/>
                          </a:solidFill>
                          <a:effectLst/>
                          <a:latin typeface="Times New Roman" pitchFamily="18" charset="0"/>
                          <a:cs typeface="Times New Roman" pitchFamily="18" charset="0"/>
                        </a:rPr>
                        <a:t>Что нового узнал?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71663">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dirty="0" smtClean="0">
                        <a:ln>
                          <a:noFill/>
                        </a:ln>
                        <a:solidFill>
                          <a:schemeClr val="tx2"/>
                        </a:solidFill>
                        <a:effectLst/>
                        <a:latin typeface="Century Gothic"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673695"/>
          </a:xfrm>
          <a:solidFill>
            <a:schemeClr val="bg2">
              <a:lumMod val="60000"/>
              <a:lumOff val="40000"/>
            </a:schemeClr>
          </a:solidFill>
          <a:ln>
            <a:solidFill>
              <a:schemeClr val="accent1"/>
            </a:solidFill>
          </a:ln>
        </p:spPr>
        <p:txBody>
          <a:bodyPr>
            <a:noAutofit/>
          </a:bodyPr>
          <a:lstStyle/>
          <a:p>
            <a:pPr algn="ctr" eaLnBrk="1" hangingPunct="1">
              <a:defRPr/>
            </a:pPr>
            <a:r>
              <a:rPr lang="ru-RU" sz="2800" b="1" i="1" smtClean="0">
                <a:solidFill>
                  <a:srgbClr val="384C00"/>
                </a:solidFill>
              </a:rPr>
              <a:t>СИНКВЕЙН</a:t>
            </a:r>
          </a:p>
        </p:txBody>
      </p:sp>
      <p:sp>
        <p:nvSpPr>
          <p:cNvPr id="46082" name="Объект 2"/>
          <p:cNvSpPr>
            <a:spLocks noGrp="1"/>
          </p:cNvSpPr>
          <p:nvPr>
            <p:ph idx="4294967295"/>
          </p:nvPr>
        </p:nvSpPr>
        <p:spPr>
          <a:xfrm>
            <a:off x="755650" y="1844675"/>
            <a:ext cx="7632700" cy="3841750"/>
          </a:xfrm>
        </p:spPr>
        <p:txBody>
          <a:bodyPr/>
          <a:lstStyle/>
          <a:p>
            <a:r>
              <a:rPr lang="ru-RU" b="1" i="1" smtClean="0"/>
              <a:t>- </a:t>
            </a:r>
            <a:r>
              <a:rPr lang="ru-RU" i="1" smtClean="0"/>
              <a:t>Первая строка – </a:t>
            </a:r>
            <a:r>
              <a:rPr lang="ru-RU" i="1" u="sng" smtClean="0"/>
              <a:t>существительное</a:t>
            </a:r>
            <a:r>
              <a:rPr lang="ru-RU" i="1" smtClean="0"/>
              <a:t>, тема синквейна. </a:t>
            </a:r>
          </a:p>
          <a:p>
            <a:r>
              <a:rPr lang="ru-RU" i="1" smtClean="0"/>
              <a:t>- Вторая строка – </a:t>
            </a:r>
            <a:r>
              <a:rPr lang="ru-RU" i="1" u="sng" smtClean="0"/>
              <a:t>два прилагательных</a:t>
            </a:r>
            <a:r>
              <a:rPr lang="ru-RU" i="1" smtClean="0"/>
              <a:t>, описывающих тему.</a:t>
            </a:r>
          </a:p>
          <a:p>
            <a:r>
              <a:rPr lang="ru-RU" i="1" smtClean="0"/>
              <a:t>- Третья строка – </a:t>
            </a:r>
            <a:r>
              <a:rPr lang="ru-RU" i="1" u="sng" smtClean="0"/>
              <a:t>три глагола</a:t>
            </a:r>
            <a:r>
              <a:rPr lang="ru-RU" i="1" smtClean="0"/>
              <a:t>: действия, которые производит существительное.</a:t>
            </a:r>
          </a:p>
          <a:p>
            <a:r>
              <a:rPr lang="ru-RU" i="1" smtClean="0"/>
              <a:t>- Четвертая строка – </a:t>
            </a:r>
            <a:r>
              <a:rPr lang="ru-RU" i="1" u="sng" smtClean="0"/>
              <a:t>фраза из 4-х слов</a:t>
            </a:r>
            <a:r>
              <a:rPr lang="ru-RU" i="1" smtClean="0"/>
              <a:t>, передающая ваше отношение к существительному.</a:t>
            </a:r>
          </a:p>
          <a:p>
            <a:r>
              <a:rPr lang="ru-RU" i="1" smtClean="0"/>
              <a:t>- Пятая строка – </a:t>
            </a:r>
            <a:r>
              <a:rPr lang="ru-RU" i="1" u="sng" smtClean="0"/>
              <a:t>синоним существительного</a:t>
            </a:r>
            <a:r>
              <a:rPr lang="ru-RU" i="1" smtClean="0"/>
              <a:t> или ваши ассоциации к этому слову.</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defRPr/>
            </a:pPr>
            <a:r>
              <a:rPr lang="ru-RU" sz="2400" b="1" smtClean="0">
                <a:solidFill>
                  <a:schemeClr val="tx1"/>
                </a:solidFill>
              </a:rPr>
              <a:t>ПРИЕМЫ РАЗВИТИЯ КРИТИЧЕСКОГО МЫШЛЕНИЯ</a:t>
            </a:r>
          </a:p>
        </p:txBody>
      </p:sp>
      <p:sp>
        <p:nvSpPr>
          <p:cNvPr id="47106" name="Объект 2"/>
          <p:cNvSpPr>
            <a:spLocks noGrp="1"/>
          </p:cNvSpPr>
          <p:nvPr>
            <p:ph idx="4294967295"/>
          </p:nvPr>
        </p:nvSpPr>
        <p:spPr>
          <a:xfrm>
            <a:off x="1042988" y="2349500"/>
            <a:ext cx="7129462" cy="3841750"/>
          </a:xfrm>
        </p:spPr>
        <p:txBody>
          <a:bodyPr/>
          <a:lstStyle/>
          <a:p>
            <a:r>
              <a:rPr lang="ru-RU" b="1" i="1" dirty="0" smtClean="0"/>
              <a:t>АССОЦИАЦИИ</a:t>
            </a:r>
          </a:p>
          <a:p>
            <a:r>
              <a:rPr lang="ru-RU" b="1" i="1" dirty="0" smtClean="0"/>
              <a:t>ПРИЕМЫ ПО РАЗВИТИЮ НАВЫКОВ РЕШЕНИЯ ПРОБЛЕМ (мозговой штурм)</a:t>
            </a:r>
          </a:p>
          <a:p>
            <a:r>
              <a:rPr lang="ru-RU" b="1" i="1" dirty="0" smtClean="0"/>
              <a:t>ФИШБОУН (РЫБНЫЙ СКЕЛЕТ) И ДР.</a:t>
            </a:r>
          </a:p>
          <a:p>
            <a:endParaRPr lang="ru-RU" b="1" i="1" dirty="0" smtClean="0"/>
          </a:p>
          <a:p>
            <a:r>
              <a:rPr lang="ru-RU" b="1" i="1" dirty="0" smtClean="0">
                <a:hlinkClick r:id="rId2" action="ppaction://hlinkfile"/>
              </a:rPr>
              <a:t>Например, урок географии</a:t>
            </a:r>
            <a:endParaRPr lang="ru-RU" b="1" i="1"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48130" name="Заголовок 1"/>
          <p:cNvSpPr>
            <a:spLocks noGrp="1"/>
          </p:cNvSpPr>
          <p:nvPr>
            <p:ph type="title" idx="4294967295"/>
          </p:nvPr>
        </p:nvSpPr>
        <p:spPr>
          <a:xfrm>
            <a:off x="900113" y="908050"/>
            <a:ext cx="7024687" cy="1143000"/>
          </a:xfrm>
          <a:solidFill>
            <a:srgbClr val="CCFFFF"/>
          </a:solidFill>
          <a:ln>
            <a:solidFill>
              <a:schemeClr val="accent1"/>
            </a:solidFill>
          </a:ln>
        </p:spPr>
        <p:txBody>
          <a:bodyPr/>
          <a:lstStyle/>
          <a:p>
            <a:pPr algn="ctr" eaLnBrk="1" hangingPunct="1"/>
            <a:r>
              <a:rPr lang="ru-RU" sz="3200" b="1" smtClean="0">
                <a:solidFill>
                  <a:srgbClr val="182334"/>
                </a:solidFill>
              </a:rPr>
              <a:t>ТЕХНОЛОГИЯ ПРОБЛЕМНОГО ОБУЧЕНИЯ</a:t>
            </a:r>
          </a:p>
        </p:txBody>
      </p:sp>
      <p:sp>
        <p:nvSpPr>
          <p:cNvPr id="48131" name="Объект 2"/>
          <p:cNvSpPr>
            <a:spLocks noGrp="1"/>
          </p:cNvSpPr>
          <p:nvPr>
            <p:ph idx="4294967295"/>
          </p:nvPr>
        </p:nvSpPr>
        <p:spPr>
          <a:xfrm>
            <a:off x="755650" y="2349500"/>
            <a:ext cx="7704138" cy="3841750"/>
          </a:xfrm>
        </p:spPr>
        <p:txBody>
          <a:bodyPr/>
          <a:lstStyle/>
          <a:p>
            <a:pPr eaLnBrk="1" hangingPunct="1"/>
            <a:r>
              <a:rPr lang="ru-RU" smtClean="0"/>
              <a:t>Сегодня под </a:t>
            </a:r>
            <a:r>
              <a:rPr lang="ru-RU" b="1" i="1" smtClean="0">
                <a:solidFill>
                  <a:srgbClr val="182334"/>
                </a:solidFill>
              </a:rPr>
              <a:t>проблемным обучением</a:t>
            </a:r>
            <a:r>
              <a:rPr lang="ru-RU" smtClean="0"/>
              <a:t> понимается такая организация учебных занятий, которая предполагает создание под руководством учителя проблемных ситуаций и активную самостоятельную деятельность учащихся по их решению, в результате чего происходит творческое овладение профессиональными знаниями, навыками, умениями и развитие мыслительных способностей.</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900113" y="908050"/>
            <a:ext cx="7024687" cy="1081088"/>
          </a:xfrm>
          <a:solidFill>
            <a:srgbClr val="CCFFFF"/>
          </a:solidFill>
          <a:ln>
            <a:solidFill>
              <a:schemeClr val="accent1"/>
            </a:solidFill>
          </a:ln>
        </p:spPr>
        <p:txBody>
          <a:bodyPr/>
          <a:lstStyle/>
          <a:p>
            <a:pPr algn="ctr" eaLnBrk="1" hangingPunct="1"/>
            <a:r>
              <a:rPr lang="ru-RU" sz="2800" smtClean="0"/>
              <a:t/>
            </a:r>
            <a:br>
              <a:rPr lang="ru-RU" sz="2800" smtClean="0"/>
            </a:br>
            <a:r>
              <a:rPr lang="ru-RU" sz="2800" smtClean="0"/>
              <a:t/>
            </a:r>
            <a:br>
              <a:rPr lang="ru-RU" sz="2800" smtClean="0"/>
            </a:br>
            <a:r>
              <a:rPr lang="ru-RU" sz="2800" smtClean="0"/>
              <a:t/>
            </a:r>
            <a:br>
              <a:rPr lang="ru-RU" sz="2800" smtClean="0"/>
            </a:br>
            <a:r>
              <a:rPr lang="ru-RU" sz="3600" smtClean="0">
                <a:solidFill>
                  <a:srgbClr val="000066"/>
                </a:solidFill>
              </a:rPr>
              <a:t/>
            </a:r>
            <a:br>
              <a:rPr lang="ru-RU" sz="3600" smtClean="0">
                <a:solidFill>
                  <a:srgbClr val="000066"/>
                </a:solidFill>
              </a:rPr>
            </a:br>
            <a:r>
              <a:rPr lang="ru-RU" sz="3600" smtClean="0">
                <a:solidFill>
                  <a:srgbClr val="000066"/>
                </a:solidFill>
              </a:rPr>
              <a:t> </a:t>
            </a:r>
            <a:r>
              <a:rPr lang="ru-RU" sz="2400" b="1" smtClean="0">
                <a:solidFill>
                  <a:srgbClr val="000066"/>
                </a:solidFill>
              </a:rPr>
              <a:t>Для осуществления проблемного обучения необходимы следующие условия:</a:t>
            </a:r>
          </a:p>
        </p:txBody>
      </p:sp>
      <p:sp>
        <p:nvSpPr>
          <p:cNvPr id="49155" name="Объект 2"/>
          <p:cNvSpPr>
            <a:spLocks noGrp="1"/>
          </p:cNvSpPr>
          <p:nvPr>
            <p:ph idx="4294967295"/>
          </p:nvPr>
        </p:nvSpPr>
        <p:spPr>
          <a:xfrm>
            <a:off x="684213" y="2133600"/>
            <a:ext cx="7704137" cy="4319588"/>
          </a:xfrm>
        </p:spPr>
        <p:txBody>
          <a:bodyPr/>
          <a:lstStyle/>
          <a:p>
            <a:r>
              <a:rPr lang="ru-RU" smtClean="0"/>
              <a:t>Наличие в учебном материале задач, вопросов, заданий, которые могут быть проблемами для учащихся;</a:t>
            </a:r>
          </a:p>
          <a:p>
            <a:r>
              <a:rPr lang="ru-RU" smtClean="0"/>
              <a:t> Умение учителя создавать проблемную ситуацию;</a:t>
            </a:r>
          </a:p>
          <a:p>
            <a:r>
              <a:rPr lang="ru-RU" smtClean="0"/>
              <a:t>Постепенное развитие у учащихся умений и навыков выявлять и формировать проблему и самостоятельно находить способы решения;</a:t>
            </a:r>
          </a:p>
          <a:p>
            <a:r>
              <a:rPr lang="ru-RU" smtClean="0"/>
              <a:t>Специальная подготовка учителя к уроку, направленная на выделение в учебном  материале проблемных вопросов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50177" name="Заголовок 1"/>
          <p:cNvSpPr>
            <a:spLocks noGrp="1"/>
          </p:cNvSpPr>
          <p:nvPr>
            <p:ph type="title" idx="4294967295"/>
          </p:nvPr>
        </p:nvSpPr>
        <p:spPr>
          <a:xfrm>
            <a:off x="971550" y="981075"/>
            <a:ext cx="7024688" cy="1223963"/>
          </a:xfrm>
          <a:solidFill>
            <a:srgbClr val="CCFFFF"/>
          </a:solidFill>
          <a:ln>
            <a:solidFill>
              <a:schemeClr val="accent1"/>
            </a:solidFill>
          </a:ln>
        </p:spPr>
        <p:txBody>
          <a:bodyPr/>
          <a:lstStyle/>
          <a:p>
            <a:pPr algn="ctr" eaLnBrk="1" hangingPunct="1"/>
            <a:r>
              <a:rPr lang="ru-RU" sz="2000" b="1" i="1" smtClean="0">
                <a:solidFill>
                  <a:srgbClr val="000066"/>
                </a:solidFill>
              </a:rPr>
              <a:t>Действия ученика при создании учителем проблемной ситуации проходят в следующей логической  последовательности:</a:t>
            </a:r>
            <a:r>
              <a:rPr lang="ru-RU" sz="2000" b="1" i="1" smtClean="0"/>
              <a:t/>
            </a:r>
            <a:br>
              <a:rPr lang="ru-RU" sz="2000" b="1" i="1" smtClean="0"/>
            </a:br>
            <a:endParaRPr lang="ru-RU" sz="2000" b="1" i="1" smtClean="0"/>
          </a:p>
        </p:txBody>
      </p:sp>
      <p:sp>
        <p:nvSpPr>
          <p:cNvPr id="50178" name="Объект 2"/>
          <p:cNvSpPr>
            <a:spLocks noGrp="1"/>
          </p:cNvSpPr>
          <p:nvPr>
            <p:ph idx="4294967295"/>
          </p:nvPr>
        </p:nvSpPr>
        <p:spPr>
          <a:xfrm>
            <a:off x="755650" y="2349500"/>
            <a:ext cx="7704138" cy="3841750"/>
          </a:xfrm>
        </p:spPr>
        <p:txBody>
          <a:bodyPr/>
          <a:lstStyle/>
          <a:p>
            <a:r>
              <a:rPr lang="ru-RU" b="1" i="1" smtClean="0"/>
              <a:t>- анализ проблемной ситуации;</a:t>
            </a:r>
          </a:p>
          <a:p>
            <a:r>
              <a:rPr lang="ru-RU" b="1" i="1" smtClean="0"/>
              <a:t>- формулировка (постановка) проблемы или осознание и принятие   формулировки учителем;</a:t>
            </a:r>
          </a:p>
          <a:p>
            <a:r>
              <a:rPr lang="ru-RU" b="1" i="1" smtClean="0"/>
              <a:t>- решение проблемы: выдвижение предположений; обоснование гипотезы;</a:t>
            </a:r>
          </a:p>
          <a:p>
            <a:r>
              <a:rPr lang="ru-RU" b="1" i="1" smtClean="0"/>
              <a:t>доказательство гипотезы; проверка правильности решения.</a:t>
            </a:r>
            <a:r>
              <a:rPr lang="ru-RU" smtClean="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00113" y="908050"/>
            <a:ext cx="7024687" cy="649288"/>
          </a:xfrm>
          <a:solidFill>
            <a:srgbClr val="CCFFFF"/>
          </a:solidFill>
          <a:ln>
            <a:solidFill>
              <a:schemeClr val="accent1"/>
            </a:solidFill>
          </a:ln>
        </p:spPr>
        <p:txBody>
          <a:bodyPr/>
          <a:lstStyle/>
          <a:p>
            <a:pPr algn="ctr" eaLnBrk="1" hangingPunct="1"/>
            <a:r>
              <a:rPr lang="ru-RU" sz="2400" b="1" smtClean="0">
                <a:solidFill>
                  <a:srgbClr val="000066"/>
                </a:solidFill>
              </a:rPr>
              <a:t>ТЕХНОЛОГИЯ ПРОБЛЕМНОГО ОБУЧЕНИЯ</a:t>
            </a:r>
          </a:p>
        </p:txBody>
      </p:sp>
      <p:sp>
        <p:nvSpPr>
          <p:cNvPr id="51202" name="Объект 2"/>
          <p:cNvSpPr>
            <a:spLocks noGrp="1"/>
          </p:cNvSpPr>
          <p:nvPr>
            <p:ph idx="4294967295"/>
          </p:nvPr>
        </p:nvSpPr>
        <p:spPr>
          <a:xfrm>
            <a:off x="684213" y="1916113"/>
            <a:ext cx="7488237" cy="4346575"/>
          </a:xfrm>
        </p:spPr>
        <p:txBody>
          <a:bodyPr/>
          <a:lstStyle/>
          <a:p>
            <a:pPr eaLnBrk="1" hangingPunct="1"/>
            <a:r>
              <a:rPr lang="ru-RU" dirty="0" smtClean="0"/>
              <a:t>В зависимости от содержания учебного материала, психолого-возрастных особенностей учащихся возможно несколько способов выдвижения проблем, которые используются на уроках:</a:t>
            </a:r>
          </a:p>
          <a:p>
            <a:pPr eaLnBrk="1" hangingPunct="1"/>
            <a:r>
              <a:rPr lang="ru-RU" dirty="0" smtClean="0"/>
              <a:t> </a:t>
            </a:r>
            <a:r>
              <a:rPr lang="ru-RU" b="1" dirty="0" smtClean="0">
                <a:hlinkClick r:id="rId2" action="ppaction://hlinksldjump"/>
              </a:rPr>
              <a:t>1. Постановка проблемного вопроса</a:t>
            </a:r>
            <a:r>
              <a:rPr lang="ru-RU" b="1" dirty="0" smtClean="0"/>
              <a:t>.</a:t>
            </a:r>
            <a:r>
              <a:rPr lang="ru-RU" dirty="0" smtClean="0"/>
              <a:t> </a:t>
            </a:r>
          </a:p>
          <a:p>
            <a:pPr eaLnBrk="1" hangingPunct="1"/>
            <a:r>
              <a:rPr lang="ru-RU" dirty="0" smtClean="0">
                <a:hlinkClick r:id="rId3" action="ppaction://hlinksldjump"/>
              </a:rPr>
              <a:t> </a:t>
            </a:r>
            <a:r>
              <a:rPr lang="ru-RU" b="1" dirty="0" smtClean="0">
                <a:hlinkClick r:id="rId3" action="ppaction://hlinksldjump"/>
              </a:rPr>
              <a:t>2. Поиск причин, обусловливающих то или иное изучаемое явление, на основе проделанных опытов, анализа изучаемого материала.</a:t>
            </a:r>
            <a:r>
              <a:rPr lang="ru-RU" dirty="0" smtClean="0">
                <a:hlinkClick r:id="rId3" action="ppaction://hlinksldjump"/>
              </a:rPr>
              <a:t> </a:t>
            </a:r>
            <a:endParaRPr lang="ru-RU"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00113" y="908050"/>
            <a:ext cx="7024687" cy="649288"/>
          </a:xfrm>
          <a:solidFill>
            <a:srgbClr val="CCFFFF"/>
          </a:solidFill>
          <a:ln>
            <a:solidFill>
              <a:schemeClr val="accent1"/>
            </a:solidFill>
          </a:ln>
        </p:spPr>
        <p:txBody>
          <a:bodyPr/>
          <a:lstStyle/>
          <a:p>
            <a:pPr algn="ctr" eaLnBrk="1" hangingPunct="1"/>
            <a:r>
              <a:rPr lang="ru-RU" sz="2400" b="1" smtClean="0">
                <a:solidFill>
                  <a:srgbClr val="000066"/>
                </a:solidFill>
              </a:rPr>
              <a:t>ТЕХНОЛОГИЯ ПРОБЛЕМНОГО ОБУЧЕНИЯ</a:t>
            </a:r>
          </a:p>
        </p:txBody>
      </p:sp>
      <p:sp>
        <p:nvSpPr>
          <p:cNvPr id="51202" name="Объект 2"/>
          <p:cNvSpPr>
            <a:spLocks noGrp="1"/>
          </p:cNvSpPr>
          <p:nvPr>
            <p:ph idx="4294967295"/>
          </p:nvPr>
        </p:nvSpPr>
        <p:spPr>
          <a:xfrm>
            <a:off x="684213" y="1916113"/>
            <a:ext cx="7488237" cy="4346575"/>
          </a:xfrm>
        </p:spPr>
        <p:txBody>
          <a:bodyPr/>
          <a:lstStyle/>
          <a:p>
            <a:r>
              <a:rPr lang="ru-RU" b="1" dirty="0"/>
              <a:t>Например:</a:t>
            </a:r>
            <a:r>
              <a:rPr lang="ru-RU" dirty="0"/>
              <a:t> На уроках в 8 классе можно использовать следующие вопросы:</a:t>
            </a:r>
          </a:p>
          <a:p>
            <a:r>
              <a:rPr lang="ru-RU" dirty="0"/>
              <a:t>- В фантастическом романе «Человек-амфибия» юноше </a:t>
            </a:r>
            <a:r>
              <a:rPr lang="ru-RU" dirty="0" err="1"/>
              <a:t>Ихтиандру</a:t>
            </a:r>
            <a:r>
              <a:rPr lang="ru-RU" dirty="0"/>
              <a:t> пересажены жабры, которыми он дышит в воде. Какую физиологическую проблему, возникшую после этой пересадки и не позволяющую выжить человеку-амфибии в воде, не учёл автор романа?</a:t>
            </a:r>
          </a:p>
          <a:p>
            <a:r>
              <a:rPr lang="ru-RU" dirty="0"/>
              <a:t>- Щенка кормили только молоком. Будет ли у него выделяться слюна, если ему покажут кусок мяса? Ответ поясните.</a:t>
            </a:r>
          </a:p>
          <a:p>
            <a:pPr eaLnBrk="1" hangingPunct="1"/>
            <a:endParaRPr lang="ru-RU" dirty="0" smtClean="0"/>
          </a:p>
        </p:txBody>
      </p:sp>
    </p:spTree>
    <p:extLst>
      <p:ext uri="{BB962C8B-B14F-4D97-AF65-F5344CB8AC3E}">
        <p14:creationId xmlns:p14="http://schemas.microsoft.com/office/powerpoint/2010/main" xmlns="" val="453938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00113" y="908050"/>
            <a:ext cx="7024687" cy="649288"/>
          </a:xfrm>
          <a:solidFill>
            <a:srgbClr val="CCFFFF"/>
          </a:solidFill>
          <a:ln>
            <a:solidFill>
              <a:schemeClr val="accent1"/>
            </a:solidFill>
          </a:ln>
        </p:spPr>
        <p:txBody>
          <a:bodyPr/>
          <a:lstStyle/>
          <a:p>
            <a:pPr algn="ctr" eaLnBrk="1" hangingPunct="1"/>
            <a:r>
              <a:rPr lang="ru-RU" sz="2400" b="1" smtClean="0">
                <a:solidFill>
                  <a:srgbClr val="000066"/>
                </a:solidFill>
              </a:rPr>
              <a:t>ТЕХНОЛОГИЯ ПРОБЛЕМНОГО ОБУЧЕНИЯ</a:t>
            </a:r>
          </a:p>
        </p:txBody>
      </p:sp>
      <p:sp>
        <p:nvSpPr>
          <p:cNvPr id="51202" name="Объект 2"/>
          <p:cNvSpPr>
            <a:spLocks noGrp="1"/>
          </p:cNvSpPr>
          <p:nvPr>
            <p:ph idx="4294967295"/>
          </p:nvPr>
        </p:nvSpPr>
        <p:spPr>
          <a:xfrm>
            <a:off x="684213" y="1916113"/>
            <a:ext cx="7488237" cy="4346575"/>
          </a:xfrm>
        </p:spPr>
        <p:txBody>
          <a:bodyPr/>
          <a:lstStyle/>
          <a:p>
            <a:r>
              <a:rPr lang="ru-RU" sz="1800" b="1" dirty="0" err="1"/>
              <a:t>Наример</a:t>
            </a:r>
            <a:r>
              <a:rPr lang="ru-RU" sz="1800" b="1" dirty="0"/>
              <a:t>:</a:t>
            </a:r>
            <a:r>
              <a:rPr lang="ru-RU" sz="1800" i="1" dirty="0"/>
              <a:t> </a:t>
            </a:r>
            <a:r>
              <a:rPr lang="ru-RU" sz="1800" dirty="0"/>
              <a:t> Урок биологии в 6 </a:t>
            </a:r>
            <a:r>
              <a:rPr lang="ru-RU" sz="1800" dirty="0" err="1"/>
              <a:t>классе.Тема</a:t>
            </a:r>
            <a:r>
              <a:rPr lang="ru-RU" sz="1800" dirty="0"/>
              <a:t>: «Фотосинтез». Более трехсот лет назад ученый Ван – </a:t>
            </a:r>
            <a:r>
              <a:rPr lang="ru-RU" sz="1800" dirty="0" err="1"/>
              <a:t>Гельмонт</a:t>
            </a:r>
            <a:r>
              <a:rPr lang="ru-RU" sz="1800" dirty="0"/>
              <a:t> поставил опыт – поместил в горшок 80 кг земли и посадил в него ветку ивы, предварительно взвесив ее. Растущему в горшке растению в течение 5 лет не давали никакого питания, а только поливали дождевой водой, не содержащей минеральных солей. Взвесив иву через 5 лет, Ван – </a:t>
            </a:r>
            <a:r>
              <a:rPr lang="ru-RU" sz="1800" dirty="0" err="1"/>
              <a:t>Гельмонт</a:t>
            </a:r>
            <a:r>
              <a:rPr lang="ru-RU" sz="1800" dirty="0"/>
              <a:t> обнаружил, что ее вес увеличился на 65 кг, вес земли в горшке уменьшился всего на 50 г. </a:t>
            </a:r>
          </a:p>
          <a:p>
            <a:r>
              <a:rPr lang="ru-RU" sz="1800" dirty="0"/>
              <a:t>Откуда растение добыло 64 кг 950 г питательных веществ, для ученого осталось загадкой. Ученики должны ответить на этот вопрос.</a:t>
            </a:r>
          </a:p>
          <a:p>
            <a:r>
              <a:rPr lang="ru-RU" sz="1800" dirty="0"/>
              <a:t>Вся последующая работа по теме строится на эмоциональном заряде, направленном на разгадку данного опыта, а, следовательно, на разгадку «Тайны процесса фотосинтеза».</a:t>
            </a:r>
          </a:p>
          <a:p>
            <a:pPr eaLnBrk="1" hangingPunct="1"/>
            <a:endParaRPr lang="ru-RU" dirty="0" smtClean="0"/>
          </a:p>
        </p:txBody>
      </p:sp>
    </p:spTree>
    <p:extLst>
      <p:ext uri="{BB962C8B-B14F-4D97-AF65-F5344CB8AC3E}">
        <p14:creationId xmlns:p14="http://schemas.microsoft.com/office/powerpoint/2010/main" xmlns="" val="24905825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CCFF"/>
            </a:gs>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20000"/>
              <a:lumOff val="80000"/>
            </a:schemeClr>
          </a:solidFill>
          <a:ln>
            <a:solidFill>
              <a:schemeClr val="accent1"/>
            </a:solidFill>
          </a:ln>
        </p:spPr>
        <p:txBody>
          <a:bodyPr>
            <a:noAutofit/>
          </a:bodyPr>
          <a:lstStyle/>
          <a:p>
            <a:pPr algn="ctr" eaLnBrk="1" hangingPunct="1">
              <a:defRPr/>
            </a:pPr>
            <a:r>
              <a:rPr lang="ru-RU" sz="3200" b="1" dirty="0" smtClean="0">
                <a:solidFill>
                  <a:srgbClr val="384C00"/>
                </a:solidFill>
              </a:rPr>
              <a:t>ТЕХНОЛОГИЯ ПРОБЛЕМНОГО ОБУЧЕНИЯ</a:t>
            </a:r>
          </a:p>
        </p:txBody>
      </p:sp>
      <p:sp>
        <p:nvSpPr>
          <p:cNvPr id="52226" name="Объект 2"/>
          <p:cNvSpPr>
            <a:spLocks noGrp="1"/>
          </p:cNvSpPr>
          <p:nvPr>
            <p:ph idx="4294967295"/>
          </p:nvPr>
        </p:nvSpPr>
        <p:spPr>
          <a:xfrm>
            <a:off x="1042988" y="2349500"/>
            <a:ext cx="7129462" cy="3841750"/>
          </a:xfrm>
        </p:spPr>
        <p:txBody>
          <a:bodyPr/>
          <a:lstStyle/>
          <a:p>
            <a:pPr marL="527050" indent="-457200" eaLnBrk="1" hangingPunct="1"/>
            <a:r>
              <a:rPr lang="ru-RU" b="1" dirty="0" smtClean="0">
                <a:hlinkClick r:id="rId2" action="ppaction://hlinksldjump"/>
              </a:rPr>
              <a:t>3.Аналитический способ</a:t>
            </a:r>
            <a:r>
              <a:rPr lang="ru-RU" dirty="0" smtClean="0">
                <a:hlinkClick r:id="rId2" action="ppaction://hlinksldjump"/>
              </a:rPr>
              <a:t> </a:t>
            </a:r>
            <a:endParaRPr lang="ru-RU" dirty="0" smtClean="0"/>
          </a:p>
          <a:p>
            <a:pPr marL="527050" indent="-457200" eaLnBrk="1" hangingPunct="1"/>
            <a:r>
              <a:rPr lang="ru-RU" b="1" dirty="0" smtClean="0">
                <a:hlinkClick r:id="rId3" action="ppaction://hlinksldjump"/>
              </a:rPr>
              <a:t>4. Сообщение  факта, выдвижение гипотез, предположений</a:t>
            </a:r>
            <a:endParaRPr lang="ru-RU" b="1" dirty="0" smtClean="0"/>
          </a:p>
          <a:p>
            <a:pPr marL="527050" indent="-457200" eaLnBrk="1" hangingPunct="1"/>
            <a:r>
              <a:rPr lang="ru-RU" b="1" dirty="0" smtClean="0">
                <a:hlinkClick r:id="rId4" action="ppaction://hlinksldjump"/>
              </a:rPr>
              <a:t>5. Прием научного спора</a:t>
            </a:r>
            <a:endParaRPr lang="ru-RU" b="1" dirty="0" smtClean="0"/>
          </a:p>
          <a:p>
            <a:pPr marL="527050" indent="-457200" eaLnBrk="1" hangingPunct="1"/>
            <a:r>
              <a:rPr lang="ru-RU" b="1" dirty="0" smtClean="0">
                <a:hlinkClick r:id="rId5" action="ppaction://hlinksldjump"/>
              </a:rPr>
              <a:t>6. Создание проблемной ситуации на основе высказывания ученого</a:t>
            </a:r>
            <a:r>
              <a:rPr lang="ru-RU" b="1" dirty="0" smtClean="0"/>
              <a:t>.</a:t>
            </a:r>
            <a:r>
              <a:rPr lang="ru-RU" dirty="0" smtClean="0"/>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CCFF"/>
            </a:gs>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20000"/>
              <a:lumOff val="80000"/>
            </a:schemeClr>
          </a:solidFill>
          <a:ln>
            <a:solidFill>
              <a:schemeClr val="accent1"/>
            </a:solidFill>
          </a:ln>
        </p:spPr>
        <p:txBody>
          <a:bodyPr>
            <a:noAutofit/>
          </a:bodyPr>
          <a:lstStyle/>
          <a:p>
            <a:pPr algn="ctr" eaLnBrk="1" hangingPunct="1">
              <a:defRPr/>
            </a:pPr>
            <a:r>
              <a:rPr lang="ru-RU" sz="3200" b="1" dirty="0" smtClean="0">
                <a:solidFill>
                  <a:srgbClr val="384C00"/>
                </a:solidFill>
              </a:rPr>
              <a:t>ТЕХНОЛОГИЯ ПРОБЛЕМНОГО ОБУЧЕНИЯ</a:t>
            </a:r>
          </a:p>
        </p:txBody>
      </p:sp>
      <p:sp>
        <p:nvSpPr>
          <p:cNvPr id="52226" name="Объект 2"/>
          <p:cNvSpPr>
            <a:spLocks noGrp="1"/>
          </p:cNvSpPr>
          <p:nvPr>
            <p:ph idx="4294967295"/>
          </p:nvPr>
        </p:nvSpPr>
        <p:spPr>
          <a:xfrm>
            <a:off x="1042988" y="2349500"/>
            <a:ext cx="7129462" cy="3841750"/>
          </a:xfrm>
        </p:spPr>
        <p:txBody>
          <a:bodyPr/>
          <a:lstStyle/>
          <a:p>
            <a:r>
              <a:rPr lang="ru-RU" sz="1800" b="1" dirty="0"/>
              <a:t>Например,</a:t>
            </a:r>
            <a:r>
              <a:rPr lang="ru-RU" sz="1800" dirty="0"/>
              <a:t> при изучении темы «Лишайники»(7 класс) учащиеся из рассказа учителя узнают, что долгое время ученые принимали лишайники за обычное растение и относили их к мхам. Лишь русским ученым А.С. Фаминцыну и </a:t>
            </a:r>
            <a:r>
              <a:rPr lang="ru-RU" sz="1800" dirty="0" err="1"/>
              <a:t>О.В.Баронецкому</a:t>
            </a:r>
            <a:r>
              <a:rPr lang="ru-RU" sz="1800" dirty="0"/>
              <a:t> удалось выделить зеленые клетки из лишайника </a:t>
            </a:r>
            <a:r>
              <a:rPr lang="ru-RU" sz="1800" dirty="0" err="1"/>
              <a:t>ксанори</a:t>
            </a:r>
            <a:r>
              <a:rPr lang="ru-RU" sz="1800" dirty="0"/>
              <a:t> и установить, что они не только могут жить вне тела лишайника, но и размножаться делением и спорами. Следовательно, зеленые клетки лишайника это самостоятельные растения – водоросли.</a:t>
            </a:r>
          </a:p>
          <a:p>
            <a:r>
              <a:rPr lang="ru-RU" sz="1800" dirty="0"/>
              <a:t>Формулируется проблемная задача: что же такое лишайники? К какой группе растений их нужно отнести?</a:t>
            </a:r>
          </a:p>
          <a:p>
            <a:pPr marL="527050" indent="-457200" eaLnBrk="1" hangingPunct="1"/>
            <a:endParaRPr lang="ru-RU" dirty="0" smtClean="0"/>
          </a:p>
        </p:txBody>
      </p:sp>
    </p:spTree>
    <p:extLst>
      <p:ext uri="{BB962C8B-B14F-4D97-AF65-F5344CB8AC3E}">
        <p14:creationId xmlns:p14="http://schemas.microsoft.com/office/powerpoint/2010/main" xmlns="" val="1741531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CCFF"/>
            </a:gs>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908721"/>
            <a:ext cx="7024687" cy="936104"/>
          </a:xfrm>
          <a:solidFill>
            <a:schemeClr val="accent6">
              <a:lumMod val="20000"/>
              <a:lumOff val="80000"/>
            </a:schemeClr>
          </a:solidFill>
          <a:ln>
            <a:solidFill>
              <a:schemeClr val="accent1"/>
            </a:solidFill>
          </a:ln>
        </p:spPr>
        <p:txBody>
          <a:bodyPr>
            <a:noAutofit/>
          </a:bodyPr>
          <a:lstStyle/>
          <a:p>
            <a:pPr algn="ctr" eaLnBrk="1" hangingPunct="1">
              <a:defRPr/>
            </a:pPr>
            <a:r>
              <a:rPr lang="ru-RU" sz="2800" b="1" dirty="0" smtClean="0">
                <a:solidFill>
                  <a:srgbClr val="384C00"/>
                </a:solidFill>
                <a:hlinkClick r:id="rId2" action="ppaction://hlinksldjump"/>
              </a:rPr>
              <a:t>ТЕХНОЛОГИЯ ПРОБЛЕМНОГО ОБУЧЕНИЯ</a:t>
            </a:r>
            <a:endParaRPr lang="ru-RU" sz="2800" b="1" dirty="0" smtClean="0">
              <a:solidFill>
                <a:srgbClr val="384C00"/>
              </a:solidFill>
            </a:endParaRPr>
          </a:p>
        </p:txBody>
      </p:sp>
      <p:sp>
        <p:nvSpPr>
          <p:cNvPr id="52226" name="Объект 2"/>
          <p:cNvSpPr>
            <a:spLocks noGrp="1"/>
          </p:cNvSpPr>
          <p:nvPr>
            <p:ph idx="4294967295"/>
          </p:nvPr>
        </p:nvSpPr>
        <p:spPr>
          <a:xfrm>
            <a:off x="1043608" y="1988840"/>
            <a:ext cx="7129462" cy="4248472"/>
          </a:xfrm>
        </p:spPr>
        <p:txBody>
          <a:bodyPr/>
          <a:lstStyle/>
          <a:p>
            <a:r>
              <a:rPr lang="ru-RU" b="1" i="1" dirty="0"/>
              <a:t>Например:</a:t>
            </a:r>
            <a:endParaRPr lang="ru-RU" dirty="0"/>
          </a:p>
          <a:p>
            <a:r>
              <a:rPr lang="ru-RU" sz="1800" u="sng" dirty="0" smtClean="0">
                <a:solidFill>
                  <a:srgbClr val="FF0000"/>
                </a:solidFill>
              </a:rPr>
              <a:t>Факт </a:t>
            </a:r>
            <a:r>
              <a:rPr lang="ru-RU" sz="1800" u="sng" dirty="0">
                <a:solidFill>
                  <a:srgbClr val="FF0000"/>
                </a:solidFill>
              </a:rPr>
              <a:t>первый</a:t>
            </a:r>
            <a:r>
              <a:rPr lang="ru-RU" sz="1800" dirty="0">
                <a:solidFill>
                  <a:srgbClr val="FF0000"/>
                </a:solidFill>
              </a:rPr>
              <a:t>. </a:t>
            </a:r>
            <a:r>
              <a:rPr lang="ru-RU" sz="1800" dirty="0"/>
              <a:t>В прошлом веке на одном из островов Атлантического океана вспыхнула эпидемия кори, которую завез человек, заразившийся в Европе. Из 7 тысяч населения остались здоровыми только 98 самых старых людей, которые переболели корью 65 лет назад.</a:t>
            </a:r>
          </a:p>
          <a:p>
            <a:r>
              <a:rPr lang="ru-RU" sz="1800" u="sng" dirty="0">
                <a:solidFill>
                  <a:srgbClr val="FF0000"/>
                </a:solidFill>
              </a:rPr>
              <a:t>Факт второй</a:t>
            </a:r>
            <a:r>
              <a:rPr lang="ru-RU" sz="1800" dirty="0">
                <a:solidFill>
                  <a:srgbClr val="FF0000"/>
                </a:solidFill>
              </a:rPr>
              <a:t>. </a:t>
            </a:r>
            <a:r>
              <a:rPr lang="ru-RU" sz="1800" dirty="0"/>
              <a:t>В 1967 году молодой хирург из Кейптауна </a:t>
            </a:r>
            <a:r>
              <a:rPr lang="ru-RU" sz="1800" dirty="0" err="1"/>
              <a:t>Кристиан</a:t>
            </a:r>
            <a:r>
              <a:rPr lang="ru-RU" sz="1800" dirty="0"/>
              <a:t> </a:t>
            </a:r>
            <a:r>
              <a:rPr lang="ru-RU" sz="1800" dirty="0" err="1"/>
              <a:t>Барнард</a:t>
            </a:r>
            <a:r>
              <a:rPr lang="ru-RU" sz="1800" dirty="0"/>
              <a:t> впервые сделал пересадку сердца от одного человека другому. Операция была выполнена стерильно, с высоким мастерством. Однако надежного приживления не произошло, спасти жизнь больного не удалось как ни парадоксально, но эти два факта связаны между собой. Как?</a:t>
            </a:r>
          </a:p>
          <a:p>
            <a:pPr marL="527050" indent="-457200" eaLnBrk="1" hangingPunct="1"/>
            <a:endParaRPr lang="ru-RU" dirty="0" smtClean="0"/>
          </a:p>
        </p:txBody>
      </p:sp>
    </p:spTree>
    <p:extLst>
      <p:ext uri="{BB962C8B-B14F-4D97-AF65-F5344CB8AC3E}">
        <p14:creationId xmlns:p14="http://schemas.microsoft.com/office/powerpoint/2010/main" xmlns="" val="29670634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CCFF"/>
            </a:gs>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908721"/>
            <a:ext cx="7024687" cy="432047"/>
          </a:xfrm>
          <a:solidFill>
            <a:schemeClr val="accent6">
              <a:lumMod val="20000"/>
              <a:lumOff val="80000"/>
            </a:schemeClr>
          </a:solidFill>
          <a:ln>
            <a:solidFill>
              <a:schemeClr val="accent1"/>
            </a:solidFill>
          </a:ln>
        </p:spPr>
        <p:txBody>
          <a:bodyPr>
            <a:noAutofit/>
          </a:bodyPr>
          <a:lstStyle/>
          <a:p>
            <a:pPr algn="ctr" eaLnBrk="1" hangingPunct="1">
              <a:defRPr/>
            </a:pPr>
            <a:r>
              <a:rPr lang="ru-RU" sz="2000" b="1" dirty="0" smtClean="0">
                <a:solidFill>
                  <a:srgbClr val="384C00"/>
                </a:solidFill>
                <a:hlinkClick r:id="rId2" action="ppaction://hlinksldjump"/>
              </a:rPr>
              <a:t>ТЕХНОЛОГИЯ ПРОБЛЕМНОГО ОБУЧЕНИЯ</a:t>
            </a:r>
            <a:endParaRPr lang="ru-RU" sz="2000" b="1" dirty="0" smtClean="0">
              <a:solidFill>
                <a:srgbClr val="384C00"/>
              </a:solidFill>
            </a:endParaRPr>
          </a:p>
        </p:txBody>
      </p:sp>
      <p:sp>
        <p:nvSpPr>
          <p:cNvPr id="52226" name="Объект 2"/>
          <p:cNvSpPr>
            <a:spLocks noGrp="1"/>
          </p:cNvSpPr>
          <p:nvPr>
            <p:ph idx="4294967295"/>
          </p:nvPr>
        </p:nvSpPr>
        <p:spPr>
          <a:xfrm>
            <a:off x="539552" y="1412776"/>
            <a:ext cx="8136904" cy="4824536"/>
          </a:xfrm>
        </p:spPr>
        <p:txBody>
          <a:bodyPr/>
          <a:lstStyle/>
          <a:p>
            <a:r>
              <a:rPr lang="ru-RU" sz="1800" b="1" i="1" dirty="0"/>
              <a:t>Например:</a:t>
            </a:r>
            <a:endParaRPr lang="ru-RU" sz="1800" dirty="0"/>
          </a:p>
          <a:p>
            <a:r>
              <a:rPr lang="ru-RU" sz="1800" dirty="0"/>
              <a:t>1-й ученик: «Раковина является хорошим защитным приспособлением для моллюска, а поэтому, несмотря на древность своего происхождения, они  являются одним из самых многочисленных типов беспозвоночных животных».</a:t>
            </a:r>
          </a:p>
          <a:p>
            <a:r>
              <a:rPr lang="ru-RU" sz="1800" dirty="0"/>
              <a:t>2-й ученик: «Несмотря на наличие раковин, как защитных</a:t>
            </a:r>
          </a:p>
          <a:p>
            <a:r>
              <a:rPr lang="ru-RU" sz="1800" dirty="0"/>
              <a:t>приспособлений, численность моллюсков в водоёмах заметно снижается», 19 видов этих животных занесены в «Красную книгу».</a:t>
            </a:r>
          </a:p>
          <a:p>
            <a:r>
              <a:rPr lang="ru-RU" sz="1800" dirty="0"/>
              <a:t>3-й ученик: «Я считаю, что причиной сокращения числа моллюсков</a:t>
            </a:r>
          </a:p>
          <a:p>
            <a:r>
              <a:rPr lang="ru-RU" sz="1800" dirty="0"/>
              <a:t>является употребление в пищу многими животными и человеком».</a:t>
            </a:r>
          </a:p>
          <a:p>
            <a:r>
              <a:rPr lang="ru-RU" sz="1800" dirty="0"/>
              <a:t>4-й ученик: «Я думаю, что такое защитное приспособление как прочная</a:t>
            </a:r>
          </a:p>
          <a:p>
            <a:r>
              <a:rPr lang="ru-RU" sz="1800" dirty="0"/>
              <a:t>раковина оказывается несовершенным перед ядовитыми химическими веществами, попадающими в водоём».</a:t>
            </a:r>
          </a:p>
          <a:p>
            <a:r>
              <a:rPr lang="ru-RU" sz="1800" dirty="0"/>
              <a:t>Кто прав в споре?</a:t>
            </a:r>
            <a:endParaRPr lang="ru-RU" sz="1800" dirty="0" smtClean="0"/>
          </a:p>
        </p:txBody>
      </p:sp>
    </p:spTree>
    <p:extLst>
      <p:ext uri="{BB962C8B-B14F-4D97-AF65-F5344CB8AC3E}">
        <p14:creationId xmlns:p14="http://schemas.microsoft.com/office/powerpoint/2010/main" xmlns="" val="18609469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CCFF"/>
            </a:gs>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908721"/>
            <a:ext cx="7024687" cy="432047"/>
          </a:xfrm>
          <a:solidFill>
            <a:schemeClr val="accent6">
              <a:lumMod val="20000"/>
              <a:lumOff val="80000"/>
            </a:schemeClr>
          </a:solidFill>
          <a:ln>
            <a:solidFill>
              <a:schemeClr val="accent1"/>
            </a:solidFill>
          </a:ln>
        </p:spPr>
        <p:txBody>
          <a:bodyPr>
            <a:noAutofit/>
          </a:bodyPr>
          <a:lstStyle/>
          <a:p>
            <a:pPr algn="ctr" eaLnBrk="1" hangingPunct="1">
              <a:defRPr/>
            </a:pPr>
            <a:r>
              <a:rPr lang="ru-RU" sz="2000" b="1" dirty="0" smtClean="0">
                <a:solidFill>
                  <a:srgbClr val="384C00"/>
                </a:solidFill>
                <a:hlinkClick r:id="rId2" action="ppaction://hlinksldjump"/>
              </a:rPr>
              <a:t>ТЕХНОЛОГИЯ ПРОБЛЕМНОГО ОБУЧЕНИЯ</a:t>
            </a:r>
            <a:endParaRPr lang="ru-RU" sz="2000" b="1" dirty="0" smtClean="0">
              <a:solidFill>
                <a:srgbClr val="384C00"/>
              </a:solidFill>
            </a:endParaRPr>
          </a:p>
        </p:txBody>
      </p:sp>
      <p:sp>
        <p:nvSpPr>
          <p:cNvPr id="52226" name="Объект 2"/>
          <p:cNvSpPr>
            <a:spLocks noGrp="1"/>
          </p:cNvSpPr>
          <p:nvPr>
            <p:ph idx="4294967295"/>
          </p:nvPr>
        </p:nvSpPr>
        <p:spPr>
          <a:xfrm>
            <a:off x="539552" y="1412776"/>
            <a:ext cx="8136904" cy="4824536"/>
          </a:xfrm>
        </p:spPr>
        <p:txBody>
          <a:bodyPr/>
          <a:lstStyle/>
          <a:p>
            <a:r>
              <a:rPr lang="ru-RU" b="1" i="1" dirty="0"/>
              <a:t>Например</a:t>
            </a:r>
            <a:r>
              <a:rPr lang="ru-RU" b="1" i="1" dirty="0" smtClean="0"/>
              <a:t>:</a:t>
            </a:r>
          </a:p>
          <a:p>
            <a:endParaRPr lang="ru-RU" dirty="0"/>
          </a:p>
          <a:p>
            <a:r>
              <a:rPr lang="ru-RU" dirty="0"/>
              <a:t>В 9 классе при изучении темы «Функции мембраны, транспорт веществ через мембрану» учитель вначале урока приводит высказывание ученого-биолога:</a:t>
            </a:r>
            <a:r>
              <a:rPr lang="ru-RU" i="1" dirty="0"/>
              <a:t> </a:t>
            </a:r>
            <a:r>
              <a:rPr lang="ru-RU" dirty="0"/>
              <a:t>«После того как появились мембраны… из супа, варившегося в морях, могли сформироваться первые живые организмы».</a:t>
            </a:r>
          </a:p>
          <a:p>
            <a:r>
              <a:rPr lang="ru-RU" dirty="0"/>
              <a:t> На основании чего ученый пришел к такому  утверждению?</a:t>
            </a:r>
          </a:p>
          <a:p>
            <a:endParaRPr lang="ru-RU" dirty="0" smtClean="0"/>
          </a:p>
        </p:txBody>
      </p:sp>
    </p:spTree>
    <p:extLst>
      <p:ext uri="{BB962C8B-B14F-4D97-AF65-F5344CB8AC3E}">
        <p14:creationId xmlns:p14="http://schemas.microsoft.com/office/powerpoint/2010/main" xmlns="" val="10691766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rotWithShape="1">
          <a:gsLst>
            <a:gs pos="91000">
              <a:srgbClr val="CCCCFF"/>
            </a:gs>
            <a:gs pos="10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20000"/>
              <a:lumOff val="80000"/>
            </a:schemeClr>
          </a:solidFill>
          <a:ln>
            <a:solidFill>
              <a:schemeClr val="accent1"/>
            </a:solidFill>
          </a:ln>
        </p:spPr>
        <p:txBody>
          <a:bodyPr>
            <a:noAutofit/>
          </a:bodyPr>
          <a:lstStyle/>
          <a:p>
            <a:pPr algn="ctr" eaLnBrk="1" hangingPunct="1"/>
            <a:r>
              <a:rPr lang="ru-RU" sz="2800" b="1" smtClean="0">
                <a:solidFill>
                  <a:srgbClr val="000066"/>
                </a:solidFill>
              </a:rPr>
              <a:t>Проблемное обучение подразделяется на ряд более узких направлений:</a:t>
            </a:r>
          </a:p>
        </p:txBody>
      </p:sp>
      <p:pic>
        <p:nvPicPr>
          <p:cNvPr id="53252" name="Picture 4"/>
          <p:cNvPicPr>
            <a:picLocks noGrp="1" noChangeAspect="1" noChangeArrowheads="1"/>
          </p:cNvPicPr>
          <p:nvPr>
            <p:ph idx="4294967295"/>
          </p:nvPr>
        </p:nvPicPr>
        <p:blipFill>
          <a:blip r:embed="rId2"/>
          <a:srcRect/>
          <a:stretch>
            <a:fillRect/>
          </a:stretch>
        </p:blipFill>
        <p:spPr>
          <a:xfrm>
            <a:off x="1187450" y="2276475"/>
            <a:ext cx="6697663" cy="4105275"/>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CCCCFF"/>
            </a:gs>
            <a:gs pos="10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961727"/>
          </a:xfrm>
          <a:solidFill>
            <a:schemeClr val="accent6">
              <a:lumMod val="20000"/>
              <a:lumOff val="80000"/>
            </a:schemeClr>
          </a:solidFill>
          <a:ln>
            <a:solidFill>
              <a:schemeClr val="accent1"/>
            </a:solidFill>
          </a:ln>
        </p:spPr>
        <p:txBody>
          <a:bodyPr>
            <a:noAutofit/>
          </a:bodyPr>
          <a:lstStyle/>
          <a:p>
            <a:pPr algn="ctr" eaLnBrk="1" hangingPunct="1"/>
            <a:r>
              <a:rPr lang="ru-RU" sz="2800" b="1" dirty="0" smtClean="0">
                <a:solidFill>
                  <a:srgbClr val="000066"/>
                </a:solidFill>
              </a:rPr>
              <a:t>Проблемно-диалогическая технология</a:t>
            </a:r>
            <a:endParaRPr lang="ru-RU" sz="2800" dirty="0" smtClean="0">
              <a:solidFill>
                <a:srgbClr val="000066"/>
              </a:solidFill>
            </a:endParaRPr>
          </a:p>
        </p:txBody>
      </p:sp>
      <p:sp>
        <p:nvSpPr>
          <p:cNvPr id="63491" name="Объект 2"/>
          <p:cNvSpPr>
            <a:spLocks noGrp="1"/>
          </p:cNvSpPr>
          <p:nvPr>
            <p:ph idx="4294967295"/>
          </p:nvPr>
        </p:nvSpPr>
        <p:spPr>
          <a:xfrm>
            <a:off x="971550" y="1916113"/>
            <a:ext cx="7129463" cy="3841750"/>
          </a:xfrm>
        </p:spPr>
        <p:txBody>
          <a:bodyPr/>
          <a:lstStyle/>
          <a:p>
            <a:pPr marL="527050" indent="-457200" eaLnBrk="1" hangingPunct="1">
              <a:buFont typeface="Wingdings 2" pitchFamily="18" charset="2"/>
              <a:buNone/>
            </a:pPr>
            <a:r>
              <a:rPr lang="ru-RU" b="1" dirty="0" smtClean="0">
                <a:solidFill>
                  <a:srgbClr val="6600FF"/>
                </a:solidFill>
              </a:rPr>
              <a:t>Проблемно-диалогическое обучение –</a:t>
            </a:r>
            <a:r>
              <a:rPr lang="ru-RU" sz="2000" b="1" dirty="0" smtClean="0">
                <a:solidFill>
                  <a:srgbClr val="000066"/>
                </a:solidFill>
              </a:rPr>
              <a:t> </a:t>
            </a:r>
          </a:p>
          <a:p>
            <a:pPr marL="527050" indent="-457200" eaLnBrk="1" hangingPunct="1">
              <a:buFont typeface="Wingdings 2" pitchFamily="18" charset="2"/>
              <a:buNone/>
            </a:pPr>
            <a:r>
              <a:rPr lang="ru-RU" sz="2000" b="1" dirty="0" smtClean="0">
                <a:solidFill>
                  <a:srgbClr val="000066"/>
                </a:solidFill>
              </a:rPr>
              <a:t>тип обучения, обеспечивающий творческое усвоение знаний учениками посредством специально организованного учителем диалога.</a:t>
            </a:r>
          </a:p>
          <a:p>
            <a:pPr marL="527050" indent="-457200" eaLnBrk="1" hangingPunct="1">
              <a:buFont typeface="Wingdings 2" pitchFamily="18" charset="2"/>
              <a:buNone/>
            </a:pPr>
            <a:r>
              <a:rPr lang="ru-RU" sz="2000" b="1" dirty="0" smtClean="0">
                <a:solidFill>
                  <a:srgbClr val="000066"/>
                </a:solidFill>
              </a:rPr>
              <a:t>В сложном прилагательном «проблемно-диалогическое» первая часть означает, что на уроке изучения нового материала должны быть проработаны два звена: постановка учебной проблемы и поиск решения. </a:t>
            </a:r>
          </a:p>
          <a:p>
            <a:pPr marL="527050" indent="-457200" eaLnBrk="1" hangingPunct="1">
              <a:buFont typeface="Wingdings 2" pitchFamily="18" charset="2"/>
              <a:buNone/>
            </a:pPr>
            <a:r>
              <a:rPr lang="ru-RU" sz="2000" b="1" i="1" dirty="0" smtClean="0">
                <a:solidFill>
                  <a:srgbClr val="000066"/>
                </a:solidFill>
              </a:rPr>
              <a:t>Постановка учебной проблемы</a:t>
            </a:r>
            <a:r>
              <a:rPr lang="ru-RU" sz="2000" b="1" dirty="0" smtClean="0">
                <a:solidFill>
                  <a:srgbClr val="000066"/>
                </a:solidFill>
              </a:rPr>
              <a:t> - это этап формулирования темы урока или вопроса для исследования. </a:t>
            </a:r>
          </a:p>
          <a:p>
            <a:pPr marL="527050" indent="-457200" eaLnBrk="1" hangingPunct="1">
              <a:buFont typeface="Wingdings 2" pitchFamily="18" charset="2"/>
              <a:buNone/>
            </a:pPr>
            <a:r>
              <a:rPr lang="ru-RU" sz="2000" b="1" i="1" dirty="0" smtClean="0">
                <a:solidFill>
                  <a:srgbClr val="000066"/>
                </a:solidFill>
              </a:rPr>
              <a:t>Поиск решения</a:t>
            </a:r>
            <a:r>
              <a:rPr lang="ru-RU" sz="2000" b="1" dirty="0" smtClean="0">
                <a:solidFill>
                  <a:srgbClr val="000066"/>
                </a:solidFill>
              </a:rPr>
              <a:t> - это этап формулирования нового знания</a:t>
            </a:r>
            <a:r>
              <a:rPr lang="ru-RU" sz="2000" b="1" dirty="0" smtClean="0"/>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98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745703"/>
          </a:xfrm>
          <a:solidFill>
            <a:schemeClr val="accent6">
              <a:lumMod val="20000"/>
              <a:lumOff val="80000"/>
            </a:schemeClr>
          </a:solidFill>
          <a:ln>
            <a:solidFill>
              <a:schemeClr val="accent1"/>
            </a:solidFill>
          </a:ln>
        </p:spPr>
        <p:txBody>
          <a:bodyPr>
            <a:noAutofit/>
          </a:bodyPr>
          <a:lstStyle/>
          <a:p>
            <a:pPr algn="ctr" eaLnBrk="1" hangingPunct="1"/>
            <a:r>
              <a:rPr lang="ru-RU" sz="2400" b="1" dirty="0" smtClean="0">
                <a:solidFill>
                  <a:srgbClr val="000066"/>
                </a:solidFill>
              </a:rPr>
              <a:t>ТЕХНОЛОГИЯ ПРОБЛЕМНОГО ОБУЧЕНИЯ</a:t>
            </a:r>
          </a:p>
        </p:txBody>
      </p:sp>
      <p:sp>
        <p:nvSpPr>
          <p:cNvPr id="54274" name="Объект 2"/>
          <p:cNvSpPr>
            <a:spLocks noGrp="1"/>
          </p:cNvSpPr>
          <p:nvPr>
            <p:ph idx="4294967295"/>
          </p:nvPr>
        </p:nvSpPr>
        <p:spPr>
          <a:xfrm>
            <a:off x="1042988" y="2349500"/>
            <a:ext cx="7129462" cy="3841750"/>
          </a:xfrm>
        </p:spPr>
        <p:txBody>
          <a:bodyPr/>
          <a:lstStyle/>
          <a:p>
            <a:pPr eaLnBrk="1" hangingPunct="1"/>
            <a:r>
              <a:rPr lang="ru-RU" smtClean="0">
                <a:solidFill>
                  <a:srgbClr val="000066"/>
                </a:solidFill>
              </a:rPr>
              <a:t>Слово «диалогическое» означает, что постановку учебной проблемы и поиск ее решения осуществляют ученики в ходе специально организованного учителем диалога. Мы различаем два вида диалога: </a:t>
            </a:r>
            <a:r>
              <a:rPr lang="ru-RU" b="1" smtClean="0">
                <a:solidFill>
                  <a:srgbClr val="000066"/>
                </a:solidFill>
              </a:rPr>
              <a:t>побуждающий и подводящий</a:t>
            </a:r>
            <a:r>
              <a:rPr lang="ru-RU" smtClean="0">
                <a:solidFill>
                  <a:srgbClr val="000066"/>
                </a:solidFill>
              </a:rPr>
              <a:t>. Они имеют разную структуру, обеспечивают разную учебную деятельность и развивают разные стороны психики учащихся</a:t>
            </a:r>
            <a:r>
              <a:rPr lang="ru-RU" smtClean="0"/>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99000">
              <a:srgbClr val="CCCCFF"/>
            </a:gs>
            <a:gs pos="99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68313" y="333375"/>
            <a:ext cx="8229600" cy="633413"/>
          </a:xfrm>
        </p:spPr>
        <p:txBody>
          <a:bodyPr anchor="ctr"/>
          <a:lstStyle/>
          <a:p>
            <a:pPr eaLnBrk="1" hangingPunct="1"/>
            <a:r>
              <a:rPr lang="ru-RU" sz="2400" b="1" i="1" smtClean="0">
                <a:solidFill>
                  <a:srgbClr val="000099"/>
                </a:solidFill>
              </a:rPr>
              <a:t>Побуждающий диалог</a:t>
            </a:r>
            <a:r>
              <a:rPr lang="ru-RU" smtClean="0"/>
              <a:t> </a:t>
            </a:r>
          </a:p>
        </p:txBody>
      </p:sp>
      <p:sp>
        <p:nvSpPr>
          <p:cNvPr id="64515" name="Rectangle 3"/>
          <p:cNvSpPr>
            <a:spLocks noGrp="1"/>
          </p:cNvSpPr>
          <p:nvPr>
            <p:ph sz="half" idx="1"/>
          </p:nvPr>
        </p:nvSpPr>
        <p:spPr>
          <a:xfrm>
            <a:off x="611188" y="1268413"/>
            <a:ext cx="3684587" cy="4857750"/>
          </a:xfrm>
          <a:solidFill>
            <a:schemeClr val="accent6">
              <a:lumMod val="20000"/>
              <a:lumOff val="80000"/>
            </a:schemeClr>
          </a:solidFill>
          <a:ln w="28575">
            <a:solidFill>
              <a:srgbClr val="000099"/>
            </a:solidFill>
          </a:ln>
        </p:spPr>
        <p:txBody>
          <a:bodyPr/>
          <a:lstStyle/>
          <a:p>
            <a:r>
              <a:rPr lang="ru-RU" sz="2000" dirty="0" smtClean="0">
                <a:solidFill>
                  <a:srgbClr val="000099"/>
                </a:solidFill>
              </a:rPr>
              <a:t>состоит из отдельных стимулирующих реплик, которые помогают ученику работать по-настоящему творчески, и поэтому развивает творческие способности учащихся. На этапе постановки проблемы этот метод выглядит следующим образом. </a:t>
            </a:r>
          </a:p>
        </p:txBody>
      </p:sp>
      <p:sp>
        <p:nvSpPr>
          <p:cNvPr id="64516" name="Rectangle 4"/>
          <p:cNvSpPr>
            <a:spLocks noGrp="1"/>
          </p:cNvSpPr>
          <p:nvPr>
            <p:ph sz="quarter" idx="2"/>
          </p:nvPr>
        </p:nvSpPr>
        <p:spPr>
          <a:xfrm>
            <a:off x="4932363" y="1268413"/>
            <a:ext cx="3611562" cy="4824412"/>
          </a:xfrm>
          <a:solidFill>
            <a:schemeClr val="accent6">
              <a:lumMod val="20000"/>
              <a:lumOff val="80000"/>
            </a:schemeClr>
          </a:solidFill>
          <a:ln w="28575">
            <a:solidFill>
              <a:srgbClr val="000099"/>
            </a:solidFill>
          </a:ln>
        </p:spPr>
        <p:txBody>
          <a:bodyPr/>
          <a:lstStyle/>
          <a:p>
            <a:r>
              <a:rPr lang="ru-RU" sz="1800" dirty="0" smtClean="0">
                <a:solidFill>
                  <a:srgbClr val="000099"/>
                </a:solidFill>
              </a:rPr>
              <a:t>Сначала учителем создается проблемная ситуация, а затем произносятся специальные реплики для осознания противоречия и формулирования проблемы учениками. На этапе поиска решения учитель побуждает учеников выдвинуть и проверить гипотезы, т.е. обеспечивает «открытие» знаний путем проб и ошибок</a:t>
            </a:r>
            <a:r>
              <a:rPr lang="ru-RU" sz="1600" dirty="0" smtClean="0">
                <a:solidFill>
                  <a:srgbClr val="000099"/>
                </a:solidFill>
              </a:rPr>
              <a:t>.</a:t>
            </a:r>
          </a:p>
        </p:txBody>
      </p:sp>
      <p:sp>
        <p:nvSpPr>
          <p:cNvPr id="64517" name="AutoShape 5"/>
          <p:cNvSpPr>
            <a:spLocks noChangeArrowheads="1"/>
          </p:cNvSpPr>
          <p:nvPr/>
        </p:nvSpPr>
        <p:spPr bwMode="auto">
          <a:xfrm>
            <a:off x="4284663" y="3357563"/>
            <a:ext cx="647700" cy="431800"/>
          </a:xfrm>
          <a:prstGeom prst="rightArrow">
            <a:avLst>
              <a:gd name="adj1" fmla="val 50000"/>
              <a:gd name="adj2" fmla="val 37500"/>
            </a:avLst>
          </a:prstGeom>
          <a:solidFill>
            <a:srgbClr val="000099"/>
          </a:solidFill>
          <a:ln w="9525">
            <a:solidFill>
              <a:schemeClr val="tx1"/>
            </a:solidFill>
            <a:miter lim="800000"/>
            <a:headEnd/>
            <a:tailEnd/>
          </a:ln>
          <a:effectLst/>
        </p:spPr>
        <p:txBody>
          <a:bodyPr wrap="none" anchor="ctr"/>
          <a:lstStyle/>
          <a:p>
            <a:endParaRPr lang="ru-RU"/>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CCCCFF"/>
            </a:gs>
            <a:gs pos="10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nchor="ctr"/>
          <a:lstStyle/>
          <a:p>
            <a:pPr eaLnBrk="1" hangingPunct="1"/>
            <a:r>
              <a:rPr lang="ru-RU" sz="2400" b="1" smtClean="0">
                <a:solidFill>
                  <a:srgbClr val="000099"/>
                </a:solidFill>
              </a:rPr>
              <a:t>Подводящий диалог</a:t>
            </a:r>
            <a:r>
              <a:rPr lang="ru-RU" smtClean="0"/>
              <a:t> </a:t>
            </a:r>
          </a:p>
        </p:txBody>
      </p:sp>
      <p:sp>
        <p:nvSpPr>
          <p:cNvPr id="66563" name="Rectangle 3"/>
          <p:cNvSpPr>
            <a:spLocks noGrp="1" noChangeArrowheads="1"/>
          </p:cNvSpPr>
          <p:nvPr>
            <p:ph type="body" idx="4294967295"/>
          </p:nvPr>
        </p:nvSpPr>
        <p:spPr>
          <a:xfrm>
            <a:off x="539552" y="2204864"/>
            <a:ext cx="8064500" cy="4103687"/>
          </a:xfrm>
          <a:solidFill>
            <a:schemeClr val="accent6">
              <a:lumMod val="20000"/>
              <a:lumOff val="80000"/>
            </a:schemeClr>
          </a:solidFill>
          <a:ln w="28575">
            <a:solidFill>
              <a:srgbClr val="000099"/>
            </a:solidFill>
          </a:ln>
        </p:spPr>
        <p:txBody>
          <a:bodyPr/>
          <a:lstStyle/>
          <a:p>
            <a:pPr eaLnBrk="1" hangingPunct="1">
              <a:lnSpc>
                <a:spcPct val="80000"/>
              </a:lnSpc>
            </a:pPr>
            <a:r>
              <a:rPr lang="ru-RU" dirty="0" smtClean="0">
                <a:solidFill>
                  <a:srgbClr val="000099"/>
                </a:solidFill>
              </a:rPr>
              <a:t>представляет собой систему посильных ученикам вопросов и заданий, который активно задействует и соответственно развивает логическое мышление учеников. </a:t>
            </a:r>
            <a:r>
              <a:rPr lang="ru-RU" b="1" dirty="0" smtClean="0">
                <a:solidFill>
                  <a:srgbClr val="000099"/>
                </a:solidFill>
              </a:rPr>
              <a:t>На этапе</a:t>
            </a:r>
            <a:r>
              <a:rPr lang="ru-RU" dirty="0" smtClean="0">
                <a:solidFill>
                  <a:srgbClr val="000099"/>
                </a:solidFill>
              </a:rPr>
              <a:t> </a:t>
            </a:r>
            <a:r>
              <a:rPr lang="ru-RU" b="1" dirty="0" smtClean="0">
                <a:solidFill>
                  <a:srgbClr val="000099"/>
                </a:solidFill>
              </a:rPr>
              <a:t>постановки проблемы</a:t>
            </a:r>
            <a:r>
              <a:rPr lang="ru-RU" dirty="0" smtClean="0">
                <a:solidFill>
                  <a:srgbClr val="000099"/>
                </a:solidFill>
              </a:rPr>
              <a:t> учитель пошагово подводит учеников к формулированию темы. </a:t>
            </a:r>
          </a:p>
          <a:p>
            <a:pPr eaLnBrk="1" hangingPunct="1">
              <a:lnSpc>
                <a:spcPct val="80000"/>
              </a:lnSpc>
            </a:pPr>
            <a:r>
              <a:rPr lang="ru-RU" b="1" dirty="0" smtClean="0">
                <a:solidFill>
                  <a:srgbClr val="000099"/>
                </a:solidFill>
              </a:rPr>
              <a:t>На этапе поиска решения</a:t>
            </a:r>
            <a:r>
              <a:rPr lang="ru-RU" dirty="0" smtClean="0">
                <a:solidFill>
                  <a:srgbClr val="000099"/>
                </a:solidFill>
              </a:rPr>
              <a:t> он выстраивает логическую цепочку к новому знанию, т. е. ведет к «открытию» прямой дорогой. При этом подведение к знанию может осуществляться как от поставленной проблемы, так и без нее.</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r>
              <a:rPr lang="ru-RU" sz="1800" b="1" smtClean="0">
                <a:solidFill>
                  <a:srgbClr val="384C00"/>
                </a:solidFill>
              </a:rPr>
              <a:t>ТЕХНОЛОГИЯ ПРОБЛЕМНОГО ОБУЧЕНИЯ</a:t>
            </a:r>
          </a:p>
        </p:txBody>
      </p:sp>
      <p:pic>
        <p:nvPicPr>
          <p:cNvPr id="59396" name="Picture 4"/>
          <p:cNvPicPr>
            <a:picLocks noGrp="1" noChangeAspect="1" noChangeArrowheads="1"/>
          </p:cNvPicPr>
          <p:nvPr>
            <p:ph idx="4294967295"/>
          </p:nvPr>
        </p:nvPicPr>
        <p:blipFill>
          <a:blip r:embed="rId2"/>
          <a:srcRect/>
          <a:stretch>
            <a:fillRect/>
          </a:stretch>
        </p:blipFill>
        <p:spPr>
          <a:xfrm>
            <a:off x="611188" y="1412875"/>
            <a:ext cx="7848600" cy="5111750"/>
          </a:xfrm>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CCCCFF"/>
            </a:gs>
            <a:gs pos="10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bg2">
              <a:lumMod val="60000"/>
              <a:lumOff val="40000"/>
            </a:schemeClr>
          </a:solidFill>
          <a:ln>
            <a:solidFill>
              <a:schemeClr val="accent1"/>
            </a:solidFill>
          </a:ln>
        </p:spPr>
        <p:txBody>
          <a:bodyPr>
            <a:noAutofit/>
          </a:bodyPr>
          <a:lstStyle/>
          <a:p>
            <a:pPr algn="ctr" eaLnBrk="1" hangingPunct="1"/>
            <a:r>
              <a:rPr lang="ru-RU" sz="2000" b="1" smtClean="0">
                <a:solidFill>
                  <a:srgbClr val="000066"/>
                </a:solidFill>
              </a:rPr>
              <a:t>ТЕХНОЛОГИЯ ПРОБЛЕМНОГО ОБУЧЕНИЯ</a:t>
            </a:r>
          </a:p>
        </p:txBody>
      </p:sp>
      <p:pic>
        <p:nvPicPr>
          <p:cNvPr id="60420" name="Picture 4"/>
          <p:cNvPicPr>
            <a:picLocks noGrp="1" noChangeAspect="1" noChangeArrowheads="1"/>
          </p:cNvPicPr>
          <p:nvPr>
            <p:ph idx="4294967295"/>
          </p:nvPr>
        </p:nvPicPr>
        <p:blipFill>
          <a:blip r:embed="rId2"/>
          <a:srcRect/>
          <a:stretch>
            <a:fillRect/>
          </a:stretch>
        </p:blipFill>
        <p:spPr>
          <a:xfrm>
            <a:off x="539750" y="1412875"/>
            <a:ext cx="8064500" cy="5184775"/>
          </a:xfrm>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98000">
              <a:srgbClr val="CCCCFF"/>
            </a:gs>
            <a:gs pos="99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745703"/>
          </a:xfrm>
          <a:solidFill>
            <a:schemeClr val="accent6">
              <a:lumMod val="20000"/>
              <a:lumOff val="80000"/>
            </a:schemeClr>
          </a:solidFill>
          <a:ln>
            <a:solidFill>
              <a:schemeClr val="accent1"/>
            </a:solidFill>
          </a:ln>
        </p:spPr>
        <p:txBody>
          <a:bodyPr>
            <a:noAutofit/>
          </a:bodyPr>
          <a:lstStyle/>
          <a:p>
            <a:pPr algn="ctr" eaLnBrk="1" hangingPunct="1"/>
            <a:r>
              <a:rPr lang="ru-RU" sz="2800" b="1" dirty="0" smtClean="0">
                <a:solidFill>
                  <a:srgbClr val="000066"/>
                </a:solidFill>
              </a:rPr>
              <a:t>Подводящий к теме диалог</a:t>
            </a:r>
          </a:p>
        </p:txBody>
      </p:sp>
      <p:sp>
        <p:nvSpPr>
          <p:cNvPr id="61443" name="Объект 2"/>
          <p:cNvSpPr>
            <a:spLocks noGrp="1"/>
          </p:cNvSpPr>
          <p:nvPr>
            <p:ph idx="4294967295"/>
          </p:nvPr>
        </p:nvSpPr>
        <p:spPr>
          <a:xfrm>
            <a:off x="539750" y="1844675"/>
            <a:ext cx="8064500" cy="4418013"/>
          </a:xfrm>
        </p:spPr>
        <p:txBody>
          <a:bodyPr/>
          <a:lstStyle/>
          <a:p>
            <a:pPr marL="527050" indent="-457200" eaLnBrk="1" hangingPunct="1">
              <a:buFont typeface="Wingdings 2" pitchFamily="18" charset="2"/>
              <a:buNone/>
            </a:pPr>
            <a:r>
              <a:rPr lang="ru-RU" sz="1800" b="1" smtClean="0"/>
              <a:t>Урок географии в 10-ом классе по теме « Развивающиеся страны» (по материалам урока О.В, Юрченко, г. Химки)</a:t>
            </a:r>
          </a:p>
        </p:txBody>
      </p:sp>
      <p:sp>
        <p:nvSpPr>
          <p:cNvPr id="61444" name="Rectangle 4"/>
          <p:cNvSpPr>
            <a:spLocks noChangeArrowheads="1"/>
          </p:cNvSpPr>
          <p:nvPr/>
        </p:nvSpPr>
        <p:spPr bwMode="auto">
          <a:xfrm>
            <a:off x="0" y="2805113"/>
            <a:ext cx="9144000" cy="0"/>
          </a:xfrm>
          <a:prstGeom prst="rect">
            <a:avLst/>
          </a:prstGeom>
          <a:solidFill>
            <a:srgbClr val="FFFF99"/>
          </a:solidFill>
          <a:ln w="9525">
            <a:noFill/>
            <a:miter lim="800000"/>
            <a:headEnd/>
            <a:tailEnd/>
          </a:ln>
          <a:effectLst/>
        </p:spPr>
        <p:txBody>
          <a:bodyPr wrap="none" anchor="ctr">
            <a:spAutoFit/>
          </a:bodyPr>
          <a:lstStyle/>
          <a:p>
            <a:endParaRPr lang="ru-RU"/>
          </a:p>
        </p:txBody>
      </p:sp>
      <p:graphicFrame>
        <p:nvGraphicFramePr>
          <p:cNvPr id="61484" name="Group 44"/>
          <p:cNvGraphicFramePr>
            <a:graphicFrameLocks noGrp="1"/>
          </p:cNvGraphicFramePr>
          <p:nvPr/>
        </p:nvGraphicFramePr>
        <p:xfrm>
          <a:off x="755650" y="2636838"/>
          <a:ext cx="7704138" cy="3240088"/>
        </p:xfrm>
        <a:graphic>
          <a:graphicData uri="http://schemas.openxmlformats.org/drawingml/2006/table">
            <a:tbl>
              <a:tblPr/>
              <a:tblGrid>
                <a:gridCol w="2568575"/>
                <a:gridCol w="2566988"/>
                <a:gridCol w="2568575"/>
              </a:tblGrid>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80"/>
                          </a:solidFill>
                          <a:effectLst/>
                          <a:latin typeface="Times New Roman" pitchFamily="18" charset="0"/>
                          <a:cs typeface="Times New Roman" pitchFamily="18" charset="0"/>
                        </a:rPr>
                        <a:t>Анализ</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80"/>
                          </a:solidFill>
                          <a:effectLst/>
                          <a:latin typeface="Times New Roman" pitchFamily="18" charset="0"/>
                          <a:cs typeface="Times New Roman" pitchFamily="18" charset="0"/>
                        </a:rPr>
                        <a:t>Учитель</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80"/>
                          </a:solidFill>
                          <a:effectLst/>
                          <a:latin typeface="Times New Roman" pitchFamily="18" charset="0"/>
                          <a:cs typeface="Times New Roman" pitchFamily="18" charset="0"/>
                        </a:rPr>
                        <a:t>Ученики</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6765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Подводящий к теме диалог</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тема</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О каких странах мы говорили на прошлом уроке?</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Если есть развитые страны, то существуют и </a:t>
                      </a:r>
                      <a:r>
                        <a:rPr kumimoji="0" lang="ru-RU" sz="1600" b="0" i="0" u="none" strike="noStrike" cap="none" normalizeH="0" baseline="0" smtClean="0">
                          <a:ln>
                            <a:noFill/>
                          </a:ln>
                          <a:solidFill>
                            <a:srgbClr val="000000"/>
                          </a:solidFill>
                          <a:effectLst/>
                          <a:latin typeface="Arial"/>
                          <a:cs typeface="Times New Roman" pitchFamily="18" charset="0"/>
                        </a:rPr>
                        <a:t>…</a:t>
                      </a: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Значит, тема урока сегодня?</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Фиксирует тему на доске</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О развитых странах.</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Развивающиеся страны</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rgbClr val="000000"/>
                          </a:solidFill>
                          <a:effectLst/>
                          <a:latin typeface="Times New Roman" pitchFamily="18" charset="0"/>
                          <a:cs typeface="Times New Roman" pitchFamily="18" charset="0"/>
                        </a:rPr>
                        <a:t>- Развивающиеся страны (тема)</a:t>
                      </a:r>
                      <a:endParaRPr kumimoji="0" lang="ru-RU" sz="16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98000">
              <a:srgbClr val="CCCCFF"/>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20000"/>
              <a:lumOff val="80000"/>
            </a:schemeClr>
          </a:solidFill>
          <a:ln>
            <a:solidFill>
              <a:schemeClr val="accent1"/>
            </a:solidFill>
          </a:ln>
        </p:spPr>
        <p:txBody>
          <a:bodyPr>
            <a:noAutofit/>
          </a:bodyPr>
          <a:lstStyle/>
          <a:p>
            <a:pPr algn="ctr" eaLnBrk="1" hangingPunct="1"/>
            <a:r>
              <a:rPr lang="ru-RU" sz="2400" b="1" dirty="0" smtClean="0">
                <a:solidFill>
                  <a:srgbClr val="000066"/>
                </a:solidFill>
              </a:rPr>
              <a:t>Сообщение темы с мотивирующим приемом</a:t>
            </a:r>
            <a:r>
              <a:rPr lang="ru-RU" sz="2400" b="1" dirty="0" smtClean="0"/>
              <a:t> </a:t>
            </a:r>
          </a:p>
        </p:txBody>
      </p:sp>
      <p:sp>
        <p:nvSpPr>
          <p:cNvPr id="67587" name="Объект 2"/>
          <p:cNvSpPr>
            <a:spLocks noGrp="1"/>
          </p:cNvSpPr>
          <p:nvPr>
            <p:ph idx="4294967295"/>
          </p:nvPr>
        </p:nvSpPr>
        <p:spPr>
          <a:xfrm>
            <a:off x="1042988" y="2420938"/>
            <a:ext cx="7129462" cy="3841750"/>
          </a:xfrm>
        </p:spPr>
        <p:txBody>
          <a:bodyPr/>
          <a:lstStyle/>
          <a:p>
            <a:pPr marL="527050" indent="-457200" eaLnBrk="1" hangingPunct="1">
              <a:buFont typeface="Wingdings 2" pitchFamily="18" charset="2"/>
              <a:buNone/>
            </a:pPr>
            <a:r>
              <a:rPr lang="ru-RU" b="1" smtClean="0"/>
              <a:t>Суть метода заключается в том, что учитель предваряет сообщение готовой темы либо интригующим материалом </a:t>
            </a:r>
            <a:r>
              <a:rPr lang="ru-RU" b="1" smtClean="0">
                <a:solidFill>
                  <a:schemeClr val="hlink"/>
                </a:solidFill>
              </a:rPr>
              <a:t>(прием «яркое пятно»),</a:t>
            </a:r>
            <a:r>
              <a:rPr lang="ru-RU" b="1" smtClean="0"/>
              <a:t> либо характеристикой значимости темы для самих учащихся </a:t>
            </a:r>
            <a:r>
              <a:rPr lang="ru-RU" b="1" smtClean="0">
                <a:solidFill>
                  <a:schemeClr val="hlink"/>
                </a:solidFill>
              </a:rPr>
              <a:t>(прием «актуальность»).</a:t>
            </a:r>
            <a:r>
              <a:rPr lang="ru-RU" b="1" smtClean="0"/>
              <a:t> В некоторых случаях оба мотивирующих приема используются одновременно.</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97000">
              <a:srgbClr val="CCCCFF"/>
            </a:gs>
            <a:gs pos="97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764705"/>
            <a:ext cx="7024687" cy="1152128"/>
          </a:xfrm>
          <a:solidFill>
            <a:schemeClr val="accent6">
              <a:lumMod val="20000"/>
              <a:lumOff val="80000"/>
            </a:schemeClr>
          </a:solidFill>
          <a:ln>
            <a:solidFill>
              <a:schemeClr val="accent1"/>
            </a:solidFill>
          </a:ln>
        </p:spPr>
        <p:txBody>
          <a:bodyPr>
            <a:noAutofit/>
          </a:bodyPr>
          <a:lstStyle/>
          <a:p>
            <a:pPr algn="ctr" eaLnBrk="1" hangingPunct="1"/>
            <a:r>
              <a:rPr lang="ru-RU" sz="2000" b="1" dirty="0" smtClean="0">
                <a:solidFill>
                  <a:srgbClr val="000066"/>
                </a:solidFill>
              </a:rPr>
              <a:t>Урок физики в 7-м классе по теме «Способы изменения давления» (по материалам урока Л.А. Бородиной, г. Москва).</a:t>
            </a:r>
          </a:p>
        </p:txBody>
      </p:sp>
      <p:sp>
        <p:nvSpPr>
          <p:cNvPr id="68611" name="Объект 2"/>
          <p:cNvSpPr>
            <a:spLocks noGrp="1"/>
          </p:cNvSpPr>
          <p:nvPr>
            <p:ph idx="4294967295"/>
          </p:nvPr>
        </p:nvSpPr>
        <p:spPr>
          <a:xfrm>
            <a:off x="1042988" y="2420938"/>
            <a:ext cx="7129462" cy="3841750"/>
          </a:xfrm>
        </p:spPr>
        <p:txBody>
          <a:bodyPr/>
          <a:lstStyle/>
          <a:p>
            <a:pPr marL="527050" indent="-457200" eaLnBrk="1" hangingPunct="1">
              <a:buFont typeface="Wingdings 2" pitchFamily="18" charset="2"/>
              <a:buNone/>
            </a:pPr>
            <a:endParaRPr lang="ru-RU" b="1" smtClean="0"/>
          </a:p>
        </p:txBody>
      </p:sp>
      <p:graphicFrame>
        <p:nvGraphicFramePr>
          <p:cNvPr id="68643" name="Group 35"/>
          <p:cNvGraphicFramePr>
            <a:graphicFrameLocks noGrp="1"/>
          </p:cNvGraphicFramePr>
          <p:nvPr>
            <p:extLst>
              <p:ext uri="{D42A27DB-BD31-4B8C-83A1-F6EECF244321}">
                <p14:modId xmlns:p14="http://schemas.microsoft.com/office/powerpoint/2010/main" xmlns="" val="12228677"/>
              </p:ext>
            </p:extLst>
          </p:nvPr>
        </p:nvGraphicFramePr>
        <p:xfrm>
          <a:off x="323850" y="2060847"/>
          <a:ext cx="8513763" cy="4620768"/>
        </p:xfrm>
        <a:graphic>
          <a:graphicData uri="http://schemas.openxmlformats.org/drawingml/2006/table">
            <a:tbl>
              <a:tblPr/>
              <a:tblGrid>
                <a:gridCol w="2136775"/>
                <a:gridCol w="3552825"/>
                <a:gridCol w="2824163"/>
              </a:tblGrid>
              <a:tr h="220390">
                <a:tc>
                  <a:txBody>
                    <a:bodyPr/>
                    <a:lstStyle/>
                    <a:p>
                      <a:pPr marL="69850" marR="0" lvl="0" indent="0" algn="ctr"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1" i="0" u="none" strike="noStrike" cap="none" normalizeH="0" baseline="0" smtClean="0">
                          <a:ln>
                            <a:noFill/>
                          </a:ln>
                          <a:solidFill>
                            <a:srgbClr val="000080"/>
                          </a:solidFill>
                          <a:effectLst/>
                          <a:latin typeface="Times New Roman" pitchFamily="18" charset="0"/>
                          <a:cs typeface="Times New Roman" pitchFamily="18" charset="0"/>
                        </a:rPr>
                        <a:t>Анализ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1" i="0" u="none" strike="noStrike" cap="none" normalizeH="0" baseline="0" smtClean="0">
                          <a:ln>
                            <a:noFill/>
                          </a:ln>
                          <a:solidFill>
                            <a:srgbClr val="000080"/>
                          </a:solidFill>
                          <a:effectLst/>
                          <a:latin typeface="Times New Roman" pitchFamily="18" charset="0"/>
                          <a:cs typeface="Times New Roman" pitchFamily="18" charset="0"/>
                        </a:rPr>
                        <a:t>Учитель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ctr"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1" i="0" u="none" strike="noStrike" cap="none" normalizeH="0" baseline="0" smtClean="0">
                          <a:ln>
                            <a:noFill/>
                          </a:ln>
                          <a:solidFill>
                            <a:srgbClr val="000080"/>
                          </a:solidFill>
                          <a:effectLst/>
                          <a:latin typeface="Times New Roman" pitchFamily="18" charset="0"/>
                          <a:cs typeface="Times New Roman" pitchFamily="18" charset="0"/>
                        </a:rPr>
                        <a:t>Ученики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34106">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0" i="0" u="none" strike="noStrike" cap="none" normalizeH="0" baseline="0" smtClean="0">
                          <a:ln>
                            <a:noFill/>
                          </a:ln>
                          <a:solidFill>
                            <a:schemeClr val="tx2"/>
                          </a:solidFill>
                          <a:effectLst/>
                          <a:latin typeface="Century Gothic" pitchFamily="34" charset="0"/>
                        </a:rPr>
                        <a:t>«актуальность»</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2000" b="0" i="0" u="none" strike="noStrike" cap="none" normalizeH="0" baseline="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0" i="0" u="none" strike="noStrike" cap="none" normalizeH="0" baseline="0" smtClean="0">
                          <a:ln>
                            <a:noFill/>
                          </a:ln>
                          <a:solidFill>
                            <a:schemeClr val="tx2"/>
                          </a:solidFill>
                          <a:effectLst/>
                          <a:latin typeface="Century Gothic" pitchFamily="34" charset="0"/>
                        </a:rPr>
                        <a:t>тема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2000" b="0" i="0" u="none" strike="noStrike" cap="none" normalizeH="0" baseline="0" dirty="0" smtClean="0">
                          <a:ln>
                            <a:noFill/>
                          </a:ln>
                          <a:solidFill>
                            <a:schemeClr val="tx2"/>
                          </a:solidFill>
                          <a:effectLst/>
                          <a:latin typeface="Century Gothic" pitchFamily="34" charset="0"/>
                        </a:rPr>
                        <a:t>- </a:t>
                      </a:r>
                      <a:r>
                        <a:rPr kumimoji="0" lang="ru-RU" sz="1600" b="0" i="0" u="none" strike="noStrike" cap="none" normalizeH="0" baseline="0" dirty="0" smtClean="0">
                          <a:ln>
                            <a:noFill/>
                          </a:ln>
                          <a:solidFill>
                            <a:schemeClr val="tx2"/>
                          </a:solidFill>
                          <a:effectLst/>
                          <a:latin typeface="Century Gothic" pitchFamily="34" charset="0"/>
                        </a:rPr>
                        <a:t>Видели, как точат ножи?</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Зачем это надо делать?</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Сформулируйте эту мысль языком физики. Какой раздел  мы изучаем?</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Вспомните уроки ОБЖ. Как спасти человека, прова­лившегося под лед?</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Почему так, а не бегом?</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Видите, в жизни каждому приходится то увеличивать, то уменьшать давление. </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Тема  «Способы изменения давления».</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Фиксирует тему на доске</a:t>
                      </a:r>
                      <a:r>
                        <a:rPr kumimoji="0" lang="ru-RU" sz="2000" b="0" i="0" u="none" strike="noStrike" cap="none" normalizeH="0" baseline="0" dirty="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Конечно!</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Чтобы нож был острым.</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1600" b="0" i="0" u="none" strike="noStrike" cap="none" normalizeH="0" baseline="0" dirty="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Чтобы увеличить давление.</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endParaRPr kumimoji="0" lang="ru-RU" sz="1600" b="0" i="0" u="none" strike="noStrike" cap="none" normalizeH="0" baseline="0" dirty="0" smtClean="0">
                        <a:ln>
                          <a:noFill/>
                        </a:ln>
                        <a:solidFill>
                          <a:schemeClr val="tx2"/>
                        </a:solidFill>
                        <a:effectLst/>
                        <a:latin typeface="Century Gothic" pitchFamily="34" charset="0"/>
                      </a:endParaRP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Надо ползти к полынье, распластавшись по льду.</a:t>
                      </a:r>
                    </a:p>
                    <a:p>
                      <a:pPr marL="69850" marR="0" lvl="0" indent="0" algn="l" defTabSz="914400" rtl="0" eaLnBrk="0" fontAlgn="base" latinLnBrk="0" hangingPunct="0">
                        <a:lnSpc>
                          <a:spcPct val="100000"/>
                        </a:lnSpc>
                        <a:spcBef>
                          <a:spcPct val="20000"/>
                        </a:spcBef>
                        <a:spcAft>
                          <a:spcPct val="0"/>
                        </a:spcAft>
                        <a:buClr>
                          <a:schemeClr val="accent1"/>
                        </a:buClr>
                        <a:buSzPct val="76000"/>
                        <a:buFont typeface="Wingdings 2" pitchFamily="18" charset="2"/>
                        <a:buNone/>
                        <a:tabLst/>
                      </a:pPr>
                      <a:r>
                        <a:rPr kumimoji="0" lang="ru-RU" sz="1600" b="0" i="0" u="none" strike="noStrike" cap="none" normalizeH="0" baseline="0" dirty="0" smtClean="0">
                          <a:ln>
                            <a:noFill/>
                          </a:ln>
                          <a:solidFill>
                            <a:schemeClr val="tx2"/>
                          </a:solidFill>
                          <a:effectLst/>
                          <a:latin typeface="Century Gothic" pitchFamily="34" charset="0"/>
                        </a:rPr>
                        <a:t>—  Чтобы  уменьшить давление.</a:t>
                      </a:r>
                      <a:r>
                        <a:rPr kumimoji="0" lang="ru-RU" sz="2000" b="0" i="0" u="none" strike="noStrike" cap="none" normalizeH="0" baseline="0" dirty="0" smtClean="0">
                          <a:ln>
                            <a:noFill/>
                          </a:ln>
                          <a:solidFill>
                            <a:schemeClr val="tx2"/>
                          </a:solidFill>
                          <a:effectLst/>
                          <a:latin typeface="Century Gothic"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1">
          <a:gsLst>
            <a:gs pos="100000">
              <a:srgbClr val="CCCCFF"/>
            </a:gs>
            <a:gs pos="10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3"/>
            <a:ext cx="7024687" cy="745703"/>
          </a:xfrm>
          <a:solidFill>
            <a:schemeClr val="accent6">
              <a:lumMod val="20000"/>
              <a:lumOff val="80000"/>
            </a:schemeClr>
          </a:solidFill>
          <a:ln>
            <a:solidFill>
              <a:schemeClr val="accent1"/>
            </a:solidFill>
          </a:ln>
        </p:spPr>
        <p:txBody>
          <a:bodyPr>
            <a:noAutofit/>
          </a:bodyPr>
          <a:lstStyle/>
          <a:p>
            <a:pPr algn="ctr" eaLnBrk="1" hangingPunct="1"/>
            <a:r>
              <a:rPr lang="ru-RU" sz="2000" b="1" i="1" dirty="0" smtClean="0">
                <a:solidFill>
                  <a:srgbClr val="000066"/>
                </a:solidFill>
              </a:rPr>
              <a:t>МЕТОДЫ ПОИСКА РЕШЕНИЯ УЧЕБНОЙ ПРОБЛЕМЫ</a:t>
            </a:r>
            <a:r>
              <a:rPr lang="ru-RU" dirty="0" smtClean="0"/>
              <a:t> </a:t>
            </a:r>
          </a:p>
        </p:txBody>
      </p:sp>
      <p:sp>
        <p:nvSpPr>
          <p:cNvPr id="69635" name="Объект 2"/>
          <p:cNvSpPr>
            <a:spLocks noGrp="1"/>
          </p:cNvSpPr>
          <p:nvPr>
            <p:ph idx="4294967295"/>
          </p:nvPr>
        </p:nvSpPr>
        <p:spPr>
          <a:xfrm>
            <a:off x="539750" y="2204864"/>
            <a:ext cx="8135938" cy="3887961"/>
          </a:xfrm>
        </p:spPr>
        <p:txBody>
          <a:bodyPr/>
          <a:lstStyle/>
          <a:p>
            <a:pPr marL="527050" indent="-457200" eaLnBrk="1" hangingPunct="1">
              <a:buFont typeface="Wingdings 2" pitchFamily="18" charset="2"/>
              <a:buNone/>
            </a:pPr>
            <a:r>
              <a:rPr lang="ru-RU" sz="2000" b="1" u="sng" dirty="0" smtClean="0">
                <a:solidFill>
                  <a:srgbClr val="000066"/>
                </a:solidFill>
              </a:rPr>
              <a:t>Побуждающий к выдвижению и проверке гипотез диалог</a:t>
            </a:r>
            <a:r>
              <a:rPr lang="ru-RU" sz="2000" b="1" dirty="0" smtClean="0"/>
              <a:t> </a:t>
            </a:r>
          </a:p>
          <a:p>
            <a:pPr marL="527050" indent="-457200" eaLnBrk="1" hangingPunct="1">
              <a:buFont typeface="Wingdings 2" pitchFamily="18" charset="2"/>
              <a:buNone/>
            </a:pPr>
            <a:r>
              <a:rPr lang="ru-RU" sz="2000" b="1" dirty="0" smtClean="0"/>
              <a:t>представляет собой сочетание специальных вопросов, стимулирующих учеников выдвигать и проверять гипотезы. Данный метод имеет определенную структуру: начинается с общего побуждения (призыва к мыслительной работе), при необходимости продолжается подсказкой (намеком, сужающим область поиска), в крайнем случае, завершается сообщением учителя. При этом общее побуждение представляет собой стандартную готовую реплику, а подсказку необходимо придумывать каждый раз заново.</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rotWithShape="1">
          <a:gsLst>
            <a:gs pos="97000">
              <a:srgbClr val="CCCCFF"/>
            </a:gs>
            <a:gs pos="97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rgbClr val="DFF7AE"/>
          </a:solidFill>
          <a:ln>
            <a:solidFill>
              <a:schemeClr val="accent1"/>
            </a:solidFill>
          </a:ln>
        </p:spPr>
        <p:txBody>
          <a:bodyPr/>
          <a:lstStyle/>
          <a:p>
            <a:pPr algn="ctr" eaLnBrk="1" hangingPunct="1"/>
            <a:endParaRPr lang="ru-RU" sz="3600" b="1" smtClean="0">
              <a:solidFill>
                <a:srgbClr val="384C00"/>
              </a:solidFill>
            </a:endParaRPr>
          </a:p>
        </p:txBody>
      </p:sp>
      <p:sp>
        <p:nvSpPr>
          <p:cNvPr id="73731" name="Объект 2"/>
          <p:cNvSpPr>
            <a:spLocks noGrp="1"/>
          </p:cNvSpPr>
          <p:nvPr>
            <p:ph idx="4294967295"/>
          </p:nvPr>
        </p:nvSpPr>
        <p:spPr>
          <a:xfrm>
            <a:off x="1042988" y="2420938"/>
            <a:ext cx="7129462" cy="3841750"/>
          </a:xfrm>
        </p:spPr>
        <p:txBody>
          <a:bodyPr/>
          <a:lstStyle/>
          <a:p>
            <a:pPr marL="527050" indent="-457200" eaLnBrk="1" hangingPunct="1">
              <a:buFont typeface="Wingdings 2" pitchFamily="18" charset="2"/>
              <a:buNone/>
            </a:pPr>
            <a:endParaRPr lang="ru-RU" b="1" smtClean="0"/>
          </a:p>
        </p:txBody>
      </p:sp>
      <p:pic>
        <p:nvPicPr>
          <p:cNvPr id="73732" name="Picture 4"/>
          <p:cNvPicPr>
            <a:picLocks noChangeAspect="1" noChangeArrowheads="1"/>
          </p:cNvPicPr>
          <p:nvPr/>
        </p:nvPicPr>
        <p:blipFill>
          <a:blip r:embed="rId2"/>
          <a:srcRect/>
          <a:stretch>
            <a:fillRect/>
          </a:stretch>
        </p:blipFill>
        <p:spPr bwMode="auto">
          <a:xfrm>
            <a:off x="539750" y="765175"/>
            <a:ext cx="8135938" cy="568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1">
          <a:gsLst>
            <a:gs pos="96000">
              <a:srgbClr val="CCCCFF"/>
            </a:gs>
            <a:gs pos="98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rgbClr val="DFF7AE"/>
          </a:solidFill>
          <a:ln>
            <a:solidFill>
              <a:schemeClr val="accent1"/>
            </a:solidFill>
          </a:ln>
        </p:spPr>
        <p:txBody>
          <a:bodyPr/>
          <a:lstStyle/>
          <a:p>
            <a:pPr algn="ctr" eaLnBrk="1" hangingPunct="1"/>
            <a:endParaRPr lang="ru-RU" sz="3600" b="1" smtClean="0">
              <a:solidFill>
                <a:srgbClr val="384C00"/>
              </a:solidFill>
            </a:endParaRPr>
          </a:p>
        </p:txBody>
      </p:sp>
      <p:pic>
        <p:nvPicPr>
          <p:cNvPr id="77828" name="Picture 4"/>
          <p:cNvPicPr>
            <a:picLocks noGrp="1" noChangeAspect="1" noChangeArrowheads="1"/>
          </p:cNvPicPr>
          <p:nvPr>
            <p:ph idx="4294967295"/>
          </p:nvPr>
        </p:nvPicPr>
        <p:blipFill>
          <a:blip r:embed="rId2"/>
          <a:srcRect/>
          <a:stretch>
            <a:fillRect/>
          </a:stretch>
        </p:blipFill>
        <p:spPr>
          <a:xfrm>
            <a:off x="323850" y="836613"/>
            <a:ext cx="8569325" cy="5545137"/>
          </a:xfrm>
          <a:ln/>
        </p:spPr>
      </p:pic>
      <p:sp>
        <p:nvSpPr>
          <p:cNvPr id="77829" name="Text Box 5"/>
          <p:cNvSpPr txBox="1">
            <a:spLocks noChangeArrowheads="1"/>
          </p:cNvSpPr>
          <p:nvPr/>
        </p:nvSpPr>
        <p:spPr bwMode="auto">
          <a:xfrm>
            <a:off x="684213" y="476250"/>
            <a:ext cx="3024187" cy="366713"/>
          </a:xfrm>
          <a:prstGeom prst="rect">
            <a:avLst/>
          </a:prstGeom>
          <a:noFill/>
          <a:ln w="9525">
            <a:noFill/>
            <a:miter lim="800000"/>
            <a:headEnd/>
            <a:tailEnd/>
          </a:ln>
          <a:effectLst/>
        </p:spPr>
        <p:txBody>
          <a:bodyPr>
            <a:spAutoFit/>
          </a:bodyPr>
          <a:lstStyle/>
          <a:p>
            <a:pPr>
              <a:spcBef>
                <a:spcPct val="50000"/>
              </a:spcBef>
            </a:pPr>
            <a:r>
              <a:rPr lang="ru-RU" dirty="0">
                <a:solidFill>
                  <a:srgbClr val="FF0000"/>
                </a:solidFill>
                <a:hlinkClick r:id="rId3" action="ppaction://hlinkfile"/>
              </a:rPr>
              <a:t>Пример урока</a:t>
            </a:r>
            <a:endParaRPr lang="ru-RU" dirty="0">
              <a:solidFill>
                <a:srgbClr val="FF00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1">
          <a:gsLst>
            <a:gs pos="89000">
              <a:schemeClr val="accent6">
                <a:lumMod val="60000"/>
                <a:lumOff val="40000"/>
              </a:schemeClr>
            </a:gs>
            <a:gs pos="94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1027114"/>
            <a:ext cx="7024687" cy="801474"/>
          </a:xfrm>
          <a:solidFill>
            <a:schemeClr val="accent6">
              <a:lumMod val="20000"/>
              <a:lumOff val="80000"/>
            </a:schemeClr>
          </a:solidFill>
          <a:ln>
            <a:solidFill>
              <a:schemeClr val="accent1"/>
            </a:solidFill>
          </a:ln>
        </p:spPr>
        <p:txBody>
          <a:bodyPr>
            <a:noAutofit/>
          </a:bodyPr>
          <a:lstStyle/>
          <a:p>
            <a:pPr algn="ctr" eaLnBrk="1" hangingPunct="1"/>
            <a:r>
              <a:rPr lang="ru-RU" sz="3600" b="1" smtClean="0">
                <a:solidFill>
                  <a:srgbClr val="000066"/>
                </a:solidFill>
              </a:rPr>
              <a:t>ТЕХНОЛОГИЯ </a:t>
            </a:r>
            <a:r>
              <a:rPr lang="en-US" sz="3600" b="1" smtClean="0">
                <a:solidFill>
                  <a:srgbClr val="000066"/>
                </a:solidFill>
              </a:rPr>
              <a:t>CASE</a:t>
            </a:r>
            <a:r>
              <a:rPr lang="ru-RU" sz="3600" b="1" smtClean="0">
                <a:solidFill>
                  <a:srgbClr val="000066"/>
                </a:solidFill>
              </a:rPr>
              <a:t> - </a:t>
            </a:r>
            <a:r>
              <a:rPr lang="en-US" sz="3600" b="1" smtClean="0">
                <a:solidFill>
                  <a:srgbClr val="000066"/>
                </a:solidFill>
              </a:rPr>
              <a:t>STADY</a:t>
            </a:r>
            <a:r>
              <a:rPr lang="ru-RU" sz="3600" smtClean="0"/>
              <a:t> </a:t>
            </a:r>
          </a:p>
        </p:txBody>
      </p:sp>
      <p:sp>
        <p:nvSpPr>
          <p:cNvPr id="78853" name="Rectangle 5"/>
          <p:cNvSpPr>
            <a:spLocks noChangeArrowheads="1"/>
          </p:cNvSpPr>
          <p:nvPr/>
        </p:nvSpPr>
        <p:spPr bwMode="auto">
          <a:xfrm>
            <a:off x="-3787775" y="2293938"/>
            <a:ext cx="9144000" cy="0"/>
          </a:xfrm>
          <a:prstGeom prst="rect">
            <a:avLst/>
          </a:prstGeom>
          <a:noFill/>
          <a:ln w="9525">
            <a:noFill/>
            <a:miter lim="800000"/>
            <a:headEnd/>
            <a:tailEnd/>
          </a:ln>
          <a:effectLst/>
        </p:spPr>
        <p:txBody>
          <a:bodyPr wrap="none" anchor="ctr">
            <a:spAutoFit/>
          </a:bodyPr>
          <a:lstStyle/>
          <a:p>
            <a:endParaRPr lang="ru-RU"/>
          </a:p>
        </p:txBody>
      </p:sp>
      <p:pic>
        <p:nvPicPr>
          <p:cNvPr id="78852" name="Picture 5" descr="IMGA0191"/>
          <p:cNvPicPr>
            <a:picLocks noChangeAspect="1" noChangeArrowheads="1"/>
          </p:cNvPicPr>
          <p:nvPr/>
        </p:nvPicPr>
        <p:blipFill>
          <a:blip r:embed="rId2"/>
          <a:srcRect/>
          <a:stretch>
            <a:fillRect/>
          </a:stretch>
        </p:blipFill>
        <p:spPr bwMode="auto">
          <a:xfrm>
            <a:off x="-3787775" y="2336800"/>
            <a:ext cx="2971800" cy="2228850"/>
          </a:xfrm>
          <a:prstGeom prst="rect">
            <a:avLst/>
          </a:prstGeom>
          <a:noFill/>
        </p:spPr>
      </p:pic>
      <p:sp>
        <p:nvSpPr>
          <p:cNvPr id="78854" name="Rectangle 6"/>
          <p:cNvSpPr>
            <a:spLocks noChangeArrowheads="1"/>
          </p:cNvSpPr>
          <p:nvPr/>
        </p:nvSpPr>
        <p:spPr bwMode="auto">
          <a:xfrm>
            <a:off x="784225" y="1828587"/>
            <a:ext cx="7748588" cy="4431983"/>
          </a:xfrm>
          <a:prstGeom prst="rect">
            <a:avLst/>
          </a:prstGeom>
          <a:solidFill>
            <a:srgbClr val="FFFFFF"/>
          </a:solidFill>
          <a:ln w="9525">
            <a:noFill/>
            <a:miter lim="800000"/>
            <a:headEnd/>
            <a:tailEnd/>
          </a:ln>
          <a:effectLst/>
        </p:spPr>
        <p:txBody>
          <a:bodyPr wrap="square" anchor="ctr">
            <a:spAutoFit/>
          </a:bodyPr>
          <a:lstStyle/>
          <a:p>
            <a:pPr algn="just"/>
            <a:r>
              <a:rPr lang="ru-RU" sz="2400" dirty="0">
                <a:solidFill>
                  <a:srgbClr val="000000"/>
                </a:solidFill>
                <a:cs typeface="Times New Roman" pitchFamily="18" charset="0"/>
              </a:rPr>
              <a:t>Метод анализа конкретных ситуаций возник в начале </a:t>
            </a:r>
            <a:r>
              <a:rPr lang="ru-RU" sz="2400" dirty="0" err="1">
                <a:solidFill>
                  <a:srgbClr val="000000"/>
                </a:solidFill>
                <a:cs typeface="Times New Roman" pitchFamily="18" charset="0"/>
              </a:rPr>
              <a:t>XXв</a:t>
            </a:r>
            <a:r>
              <a:rPr lang="ru-RU" sz="2400" dirty="0">
                <a:solidFill>
                  <a:srgbClr val="000000"/>
                </a:solidFill>
                <a:cs typeface="Times New Roman" pitchFamily="18" charset="0"/>
              </a:rPr>
              <a:t>. в Школе бизнеса Гарвардского университета (США). Название его произошло от латинского термина «казус» — запутанный или необычный случай.</a:t>
            </a:r>
            <a:endParaRPr lang="ru-RU" sz="2400" dirty="0">
              <a:solidFill>
                <a:srgbClr val="000000"/>
              </a:solidFill>
            </a:endParaRPr>
          </a:p>
          <a:p>
            <a:pPr algn="just"/>
            <a:endParaRPr lang="ru-RU" dirty="0"/>
          </a:p>
          <a:p>
            <a:pPr algn="just"/>
            <a:r>
              <a:rPr lang="ru-RU" dirty="0"/>
              <a:t>Существуют различные обозначения этой технологии. В зарубежных публикациях можно встретить названия: </a:t>
            </a:r>
          </a:p>
          <a:p>
            <a:pPr algn="just"/>
            <a:r>
              <a:rPr lang="ru-RU" dirty="0"/>
              <a:t>- метод изучения ситуации, </a:t>
            </a:r>
          </a:p>
          <a:p>
            <a:pPr algn="just"/>
            <a:r>
              <a:rPr lang="ru-RU" dirty="0"/>
              <a:t>- метод деловых историй</a:t>
            </a:r>
          </a:p>
          <a:p>
            <a:pPr algn="just"/>
            <a:r>
              <a:rPr lang="ru-RU" dirty="0"/>
              <a:t>- метод кейсов. </a:t>
            </a:r>
          </a:p>
          <a:p>
            <a:pPr algn="just"/>
            <a:r>
              <a:rPr lang="ru-RU" dirty="0"/>
              <a:t>В российских изданиях чаще всего говорится о методе анализа конкретных ситуаций (АКС), деловых ситуаций, кейс-методе, ситуационных задачах.</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97000">
              <a:schemeClr val="bg2">
                <a:tint val="92000"/>
                <a:shade val="66000"/>
                <a:satMod val="110000"/>
                <a:lumMod val="80000"/>
              </a:schemeClr>
            </a:gs>
            <a:gs pos="95000">
              <a:schemeClr val="accent6">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620688"/>
            <a:ext cx="7024687" cy="1549425"/>
          </a:xfrm>
          <a:solidFill>
            <a:schemeClr val="accent6">
              <a:lumMod val="20000"/>
              <a:lumOff val="80000"/>
            </a:schemeClr>
          </a:solidFill>
          <a:ln>
            <a:solidFill>
              <a:schemeClr val="accent1"/>
            </a:solidFill>
          </a:ln>
        </p:spPr>
        <p:txBody>
          <a:bodyPr>
            <a:noAutofit/>
          </a:bodyPr>
          <a:lstStyle/>
          <a:p>
            <a:pPr algn="ctr" eaLnBrk="1" hangingPunct="1"/>
            <a:r>
              <a:rPr lang="ru-RU" sz="2400" b="1" dirty="0" smtClean="0">
                <a:solidFill>
                  <a:schemeClr val="tx1"/>
                </a:solidFill>
              </a:rPr>
              <a:t/>
            </a:r>
            <a:br>
              <a:rPr lang="ru-RU" sz="2400" b="1" dirty="0" smtClean="0">
                <a:solidFill>
                  <a:schemeClr val="tx1"/>
                </a:solidFill>
              </a:rPr>
            </a:br>
            <a:r>
              <a:rPr lang="ru-RU" sz="2400" b="1" dirty="0" smtClean="0">
                <a:solidFill>
                  <a:schemeClr val="tx1"/>
                </a:solidFill>
              </a:rPr>
              <a:t/>
            </a:r>
            <a:br>
              <a:rPr lang="ru-RU" sz="2400" b="1" dirty="0" smtClean="0">
                <a:solidFill>
                  <a:schemeClr val="tx1"/>
                </a:solidFill>
              </a:rPr>
            </a:br>
            <a:r>
              <a:rPr lang="ru-RU" sz="2400" b="1" dirty="0" smtClean="0">
                <a:solidFill>
                  <a:schemeClr val="tx1"/>
                </a:solidFill>
              </a:rPr>
              <a:t/>
            </a:r>
            <a:br>
              <a:rPr lang="ru-RU" sz="2400" b="1" dirty="0" smtClean="0">
                <a:solidFill>
                  <a:schemeClr val="tx1"/>
                </a:solidFill>
              </a:rPr>
            </a:br>
            <a:r>
              <a:rPr lang="ru-RU" sz="2400" b="1" dirty="0" smtClean="0">
                <a:solidFill>
                  <a:schemeClr val="tx1"/>
                </a:solidFill>
              </a:rPr>
              <a:t/>
            </a:r>
            <a:br>
              <a:rPr lang="ru-RU" sz="2400" b="1" dirty="0" smtClean="0">
                <a:solidFill>
                  <a:schemeClr val="tx1"/>
                </a:solidFill>
              </a:rPr>
            </a:br>
            <a:r>
              <a:rPr lang="ru-RU" sz="2400" b="1" dirty="0" smtClean="0">
                <a:solidFill>
                  <a:schemeClr val="tx1"/>
                </a:solidFill>
              </a:rPr>
              <a:t/>
            </a:r>
            <a:br>
              <a:rPr lang="ru-RU" sz="2400" b="1" dirty="0" smtClean="0">
                <a:solidFill>
                  <a:schemeClr val="tx1"/>
                </a:solidFill>
              </a:rPr>
            </a:br>
            <a:r>
              <a:rPr lang="ru-RU" sz="2000" b="1" dirty="0" smtClean="0">
                <a:solidFill>
                  <a:schemeClr val="tx1"/>
                </a:solidFill>
              </a:rPr>
              <a:t>В литературе существуют различные определения кейсов. Приведём некоторые их них, где отражаются специфические свойства этого метода:</a:t>
            </a:r>
            <a:r>
              <a:rPr lang="ru-RU" sz="2000" dirty="0" smtClean="0">
                <a:solidFill>
                  <a:schemeClr val="tx1"/>
                </a:solidFill>
              </a:rPr>
              <a:t/>
            </a:r>
            <a:br>
              <a:rPr lang="ru-RU" sz="2000" dirty="0" smtClean="0">
                <a:solidFill>
                  <a:schemeClr val="tx1"/>
                </a:solidFill>
              </a:rPr>
            </a:br>
            <a:endParaRPr lang="ru-RU" sz="2000" dirty="0" smtClean="0">
              <a:solidFill>
                <a:schemeClr val="tx1"/>
              </a:solidFill>
            </a:endParaRPr>
          </a:p>
        </p:txBody>
      </p:sp>
      <p:sp>
        <p:nvSpPr>
          <p:cNvPr id="79876" name="Rectangle 4"/>
          <p:cNvSpPr>
            <a:spLocks noChangeArrowheads="1"/>
          </p:cNvSpPr>
          <p:nvPr/>
        </p:nvSpPr>
        <p:spPr bwMode="auto">
          <a:xfrm>
            <a:off x="468313" y="2070775"/>
            <a:ext cx="8351837" cy="4062651"/>
          </a:xfrm>
          <a:prstGeom prst="rect">
            <a:avLst/>
          </a:prstGeom>
          <a:noFill/>
          <a:ln w="9525">
            <a:noFill/>
            <a:miter lim="800000"/>
            <a:headEnd/>
            <a:tailEnd/>
          </a:ln>
          <a:effectLst/>
        </p:spPr>
        <p:txBody>
          <a:bodyPr anchor="ctr">
            <a:spAutoFit/>
          </a:bodyPr>
          <a:lstStyle/>
          <a:p>
            <a:pPr algn="ctr">
              <a:tabLst>
                <a:tab pos="457200" algn="l"/>
              </a:tabLst>
            </a:pPr>
            <a:r>
              <a:rPr lang="ru-RU" sz="2000" dirty="0">
                <a:solidFill>
                  <a:srgbClr val="FF0000"/>
                </a:solidFill>
              </a:rPr>
              <a:t>кейс</a:t>
            </a:r>
            <a:r>
              <a:rPr lang="ru-RU" dirty="0"/>
              <a:t> – это техника обучения, использующая описание реальных педагогических, экологических, социальных, медицинских ситуаций. Студенты должны проанализировать ситуацию, разобраться в сути проблем, предложить возможные решения и выбрать лучшее из них;</a:t>
            </a:r>
          </a:p>
          <a:p>
            <a:pPr algn="ctr">
              <a:tabLst>
                <a:tab pos="457200" algn="l"/>
              </a:tabLst>
            </a:pPr>
            <a:endParaRPr lang="ru-RU" dirty="0"/>
          </a:p>
          <a:p>
            <a:pPr algn="ctr">
              <a:tabLst>
                <a:tab pos="457200" algn="l"/>
              </a:tabLst>
            </a:pPr>
            <a:r>
              <a:rPr lang="ru-RU" sz="2000" dirty="0">
                <a:solidFill>
                  <a:srgbClr val="FF0000"/>
                </a:solidFill>
              </a:rPr>
              <a:t>кейс</a:t>
            </a:r>
            <a:r>
              <a:rPr lang="ru-RU" dirty="0"/>
              <a:t> – это конкретная практическая ситуация, рассказывающая о событии, в котором можно обнаружить достаточно проблем для их дальнейшего решения в составе группы;</a:t>
            </a:r>
          </a:p>
          <a:p>
            <a:pPr algn="ctr">
              <a:tabLst>
                <a:tab pos="457200" algn="l"/>
              </a:tabLst>
            </a:pPr>
            <a:endParaRPr lang="ru-RU" dirty="0"/>
          </a:p>
          <a:p>
            <a:pPr algn="ctr">
              <a:tabLst>
                <a:tab pos="457200" algn="l"/>
              </a:tabLst>
            </a:pPr>
            <a:r>
              <a:rPr lang="ru-RU" sz="2000" dirty="0">
                <a:solidFill>
                  <a:srgbClr val="FF0000"/>
                </a:solidFill>
              </a:rPr>
              <a:t>кейс</a:t>
            </a:r>
            <a:r>
              <a:rPr lang="ru-RU" dirty="0"/>
              <a:t> – это специально подготовленный материал с описанием истории конкретной проблемы, на основе которой можно успешно развивать у студентов значимые навыки: способность анализировать, принимать решения, умение продуктивно работать в команде, самостоятельный поиск необходимой информации.</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rotWithShape="1">
          <a:gsLst>
            <a:gs pos="84000">
              <a:schemeClr val="accent6">
                <a:lumMod val="60000"/>
                <a:lumOff val="40000"/>
              </a:schemeClr>
            </a:gs>
            <a:gs pos="93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70550" y="620688"/>
            <a:ext cx="8277914" cy="1143000"/>
          </a:xfrm>
          <a:solidFill>
            <a:schemeClr val="accent6">
              <a:lumMod val="20000"/>
              <a:lumOff val="80000"/>
            </a:schemeClr>
          </a:solidFill>
          <a:ln>
            <a:solidFill>
              <a:schemeClr val="accent1"/>
            </a:solidFill>
          </a:ln>
        </p:spPr>
        <p:txBody>
          <a:bodyPr/>
          <a:lstStyle/>
          <a:p>
            <a:pPr algn="ctr" eaLnBrk="1" hangingPunct="1"/>
            <a:r>
              <a:rPr lang="ru-RU" sz="1600" dirty="0">
                <a:solidFill>
                  <a:schemeClr val="accent3">
                    <a:lumMod val="75000"/>
                  </a:schemeClr>
                </a:solidFill>
              </a:rPr>
              <a:t>Название метода произошло от латинского термина «казус» - запутанный или необычный случай. Дословно «</a:t>
            </a:r>
            <a:r>
              <a:rPr lang="ru-RU" sz="1600" dirty="0" err="1">
                <a:solidFill>
                  <a:schemeClr val="accent3">
                    <a:lumMod val="75000"/>
                  </a:schemeClr>
                </a:solidFill>
              </a:rPr>
              <a:t>case</a:t>
            </a:r>
            <a:r>
              <a:rPr lang="ru-RU" sz="1600" dirty="0">
                <a:solidFill>
                  <a:schemeClr val="accent3">
                    <a:lumMod val="75000"/>
                  </a:schemeClr>
                </a:solidFill>
              </a:rPr>
              <a:t> </a:t>
            </a:r>
            <a:r>
              <a:rPr lang="ru-RU" sz="1600" dirty="0" err="1">
                <a:solidFill>
                  <a:schemeClr val="accent3">
                    <a:lumMod val="75000"/>
                  </a:schemeClr>
                </a:solidFill>
              </a:rPr>
              <a:t>stady</a:t>
            </a:r>
            <a:r>
              <a:rPr lang="ru-RU" sz="1600" dirty="0">
                <a:solidFill>
                  <a:schemeClr val="accent3">
                    <a:lumMod val="75000"/>
                  </a:schemeClr>
                </a:solidFill>
              </a:rPr>
              <a:t>» переводится с английского как «пример для изучения», «изучения случая», «анализ учебной ситуации». :</a:t>
            </a:r>
            <a:br>
              <a:rPr lang="ru-RU" sz="1600" dirty="0">
                <a:solidFill>
                  <a:schemeClr val="accent3">
                    <a:lumMod val="75000"/>
                  </a:schemeClr>
                </a:solidFill>
              </a:rPr>
            </a:br>
            <a:endParaRPr lang="ru-RU" sz="1600" b="1" dirty="0" smtClean="0">
              <a:solidFill>
                <a:schemeClr val="accent3">
                  <a:lumMod val="75000"/>
                </a:schemeClr>
              </a:solidFill>
            </a:endParaRPr>
          </a:p>
        </p:txBody>
      </p:sp>
      <p:sp>
        <p:nvSpPr>
          <p:cNvPr id="80899" name="Rectangle 3"/>
          <p:cNvSpPr>
            <a:spLocks noChangeArrowheads="1"/>
          </p:cNvSpPr>
          <p:nvPr/>
        </p:nvSpPr>
        <p:spPr bwMode="auto">
          <a:xfrm>
            <a:off x="470549" y="2038782"/>
            <a:ext cx="8424863" cy="4524315"/>
          </a:xfrm>
          <a:prstGeom prst="rect">
            <a:avLst/>
          </a:prstGeom>
          <a:noFill/>
          <a:ln w="9525">
            <a:noFill/>
            <a:miter lim="800000"/>
            <a:headEnd/>
            <a:tailEnd/>
          </a:ln>
          <a:effectLst/>
        </p:spPr>
        <p:txBody>
          <a:bodyPr anchor="ctr">
            <a:spAutoFit/>
          </a:bodyPr>
          <a:lstStyle/>
          <a:p>
            <a:pPr>
              <a:tabLst>
                <a:tab pos="457200" algn="l"/>
              </a:tabLst>
            </a:pPr>
            <a:r>
              <a:rPr lang="ru-RU" dirty="0" smtClean="0"/>
              <a:t>- </a:t>
            </a:r>
            <a:r>
              <a:rPr lang="ru-RU" dirty="0"/>
              <a:t>на нескольких страницах текста описывается конкретная ситуация, отражающая реальную проблему;</a:t>
            </a:r>
          </a:p>
          <a:p>
            <a:pPr>
              <a:tabLst>
                <a:tab pos="457200" algn="l"/>
              </a:tabLst>
            </a:pPr>
            <a:r>
              <a:rPr lang="ru-RU" dirty="0"/>
              <a:t>- учитель выступает с подробным сообщением или приводит короткую вводную лекцию, освещает основные содержательные аспекты, на которые студенту следует обратить внимание при решении ситуации;</a:t>
            </a:r>
          </a:p>
          <a:p>
            <a:pPr>
              <a:tabLst>
                <a:tab pos="457200" algn="l"/>
              </a:tabLst>
            </a:pPr>
            <a:r>
              <a:rPr lang="ru-RU" dirty="0"/>
              <a:t>- студенты самостоятельно изучают полученные материалы и анализируют ситуацию в рабочих группах. Для этого каждая из них получает свой комплект материалов, включая основной текст, вспомогательные материалы;</a:t>
            </a:r>
          </a:p>
          <a:p>
            <a:pPr>
              <a:tabLst>
                <a:tab pos="457200" algn="l"/>
              </a:tabLst>
            </a:pPr>
            <a:r>
              <a:rPr lang="ru-RU" dirty="0"/>
              <a:t>- в каждой группе активно генерируются идеи по решению проблемы;</a:t>
            </a:r>
          </a:p>
          <a:p>
            <a:pPr>
              <a:tabLst>
                <a:tab pos="457200" algn="l"/>
              </a:tabLst>
            </a:pPr>
            <a:r>
              <a:rPr lang="ru-RU" dirty="0"/>
              <a:t>- предложения группы оформляются для презентации всей аудитории;</a:t>
            </a:r>
          </a:p>
          <a:p>
            <a:pPr>
              <a:tabLst>
                <a:tab pos="457200" algn="l"/>
              </a:tabLst>
            </a:pPr>
            <a:r>
              <a:rPr lang="ru-RU" dirty="0"/>
              <a:t>- на следующем этапе общей работы в классе проводятся презентации, в ходе которых группы предлагают всей аудитории решения проблемы с обоснованием своих аргументов;</a:t>
            </a:r>
          </a:p>
          <a:p>
            <a:pPr>
              <a:tabLst>
                <a:tab pos="457200" algn="l"/>
              </a:tabLst>
            </a:pPr>
            <a:r>
              <a:rPr lang="ru-RU" dirty="0"/>
              <a:t>- после презентации материалов всех групп проводится пресс-конференция, в ходе которой студенты делятся своими выводами.</a:t>
            </a:r>
          </a:p>
        </p:txBody>
      </p:sp>
      <p:sp>
        <p:nvSpPr>
          <p:cNvPr id="3" name="Прямоугольник 2"/>
          <p:cNvSpPr/>
          <p:nvPr/>
        </p:nvSpPr>
        <p:spPr>
          <a:xfrm>
            <a:off x="2915816" y="1669450"/>
            <a:ext cx="3832001" cy="369332"/>
          </a:xfrm>
          <a:prstGeom prst="rect">
            <a:avLst/>
          </a:prstGeom>
        </p:spPr>
        <p:txBody>
          <a:bodyPr wrap="square">
            <a:spAutoFit/>
          </a:bodyPr>
          <a:lstStyle/>
          <a:p>
            <a:r>
              <a:rPr lang="ru-RU" b="1" dirty="0">
                <a:solidFill>
                  <a:schemeClr val="accent3">
                    <a:lumMod val="75000"/>
                  </a:schemeClr>
                </a:solidFill>
              </a:rPr>
              <a:t>Его суть в следующем</a:t>
            </a:r>
            <a:endParaRPr lang="ru-RU" dirty="0">
              <a:solidFill>
                <a:schemeClr val="accent3">
                  <a:lumMod val="75000"/>
                </a:schemeClr>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rotWithShape="1">
          <a:gsLst>
            <a:gs pos="91000">
              <a:schemeClr val="accent6">
                <a:lumMod val="60000"/>
                <a:lumOff val="40000"/>
              </a:schemeClr>
            </a:gs>
            <a:gs pos="95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59656" y="908720"/>
            <a:ext cx="7024687" cy="817711"/>
          </a:xfrm>
          <a:solidFill>
            <a:schemeClr val="accent6">
              <a:lumMod val="20000"/>
              <a:lumOff val="80000"/>
            </a:schemeClr>
          </a:solidFill>
          <a:ln>
            <a:solidFill>
              <a:schemeClr val="accent1"/>
            </a:solidFill>
          </a:ln>
        </p:spPr>
        <p:txBody>
          <a:bodyPr>
            <a:noAutofit/>
          </a:bodyPr>
          <a:lstStyle/>
          <a:p>
            <a:pPr algn="ctr" eaLnBrk="1" hangingPunct="1"/>
            <a:r>
              <a:rPr lang="ru-RU" sz="2400" b="1" dirty="0" smtClean="0">
                <a:solidFill>
                  <a:schemeClr val="tx1"/>
                </a:solidFill>
              </a:rPr>
              <a:t>Рассмотрим варианты представления информации в кейсах</a:t>
            </a:r>
          </a:p>
        </p:txBody>
      </p:sp>
      <p:sp>
        <p:nvSpPr>
          <p:cNvPr id="81923" name="Rectangle 3"/>
          <p:cNvSpPr>
            <a:spLocks noChangeArrowheads="1"/>
          </p:cNvSpPr>
          <p:nvPr/>
        </p:nvSpPr>
        <p:spPr bwMode="auto">
          <a:xfrm>
            <a:off x="468313" y="1501854"/>
            <a:ext cx="8207375" cy="4678204"/>
          </a:xfrm>
          <a:prstGeom prst="rect">
            <a:avLst/>
          </a:prstGeom>
          <a:noFill/>
          <a:ln w="9525">
            <a:noFill/>
            <a:miter lim="800000"/>
            <a:headEnd/>
            <a:tailEnd/>
          </a:ln>
          <a:effectLst/>
        </p:spPr>
        <p:txBody>
          <a:bodyPr anchor="ctr">
            <a:spAutoFit/>
          </a:bodyPr>
          <a:lstStyle/>
          <a:p>
            <a:pPr algn="ctr"/>
            <a:r>
              <a:rPr lang="ru-RU" sz="2000" dirty="0" smtClean="0"/>
              <a:t>:</a:t>
            </a:r>
            <a:endParaRPr lang="ru-RU" sz="2000" dirty="0"/>
          </a:p>
          <a:p>
            <a:pPr algn="ctr"/>
            <a:r>
              <a:rPr lang="ru-RU" sz="2000" dirty="0"/>
              <a:t>Они могут быть различными</a:t>
            </a:r>
          </a:p>
          <a:p>
            <a:r>
              <a:rPr lang="ru-RU" sz="2000" dirty="0"/>
              <a:t>- </a:t>
            </a:r>
            <a:r>
              <a:rPr lang="ru-RU" sz="2000" b="1" dirty="0">
                <a:solidFill>
                  <a:schemeClr val="accent3">
                    <a:lumMod val="75000"/>
                  </a:schemeClr>
                </a:solidFill>
              </a:rPr>
              <a:t>классический вариант</a:t>
            </a:r>
            <a:r>
              <a:rPr lang="ru-RU" sz="2000" dirty="0">
                <a:solidFill>
                  <a:schemeClr val="accent3">
                    <a:lumMod val="75000"/>
                  </a:schemeClr>
                </a:solidFill>
              </a:rPr>
              <a:t> </a:t>
            </a:r>
            <a:r>
              <a:rPr lang="ru-RU" sz="2000" dirty="0"/>
              <a:t>(до 50 страниц, речь идет о профессиональных кейсах, разработкой которых занимаются группы специалистов и это требует определенных затрат времени);</a:t>
            </a:r>
          </a:p>
          <a:p>
            <a:r>
              <a:rPr lang="ru-RU" sz="2000" dirty="0"/>
              <a:t>- </a:t>
            </a:r>
            <a:r>
              <a:rPr lang="ru-RU" sz="2000" b="1" dirty="0">
                <a:solidFill>
                  <a:schemeClr val="accent3">
                    <a:lumMod val="75000"/>
                  </a:schemeClr>
                </a:solidFill>
              </a:rPr>
              <a:t>сокращенный вариант</a:t>
            </a:r>
            <a:r>
              <a:rPr lang="ru-RU" sz="2000" dirty="0">
                <a:solidFill>
                  <a:schemeClr val="accent3">
                    <a:lumMod val="75000"/>
                  </a:schemeClr>
                </a:solidFill>
              </a:rPr>
              <a:t> </a:t>
            </a:r>
            <a:r>
              <a:rPr lang="ru-RU" sz="2000" dirty="0"/>
              <a:t>(до 7 страниц, он считается выигрышным, так - как содержит психологически малый объем информации);</a:t>
            </a:r>
          </a:p>
          <a:p>
            <a:r>
              <a:rPr lang="ru-RU" sz="2000" dirty="0"/>
              <a:t>- </a:t>
            </a:r>
            <a:r>
              <a:rPr lang="ru-RU" sz="2000" b="1" dirty="0">
                <a:solidFill>
                  <a:schemeClr val="accent3">
                    <a:lumMod val="75000"/>
                  </a:schemeClr>
                </a:solidFill>
              </a:rPr>
              <a:t>видеоматериал</a:t>
            </a:r>
            <a:r>
              <a:rPr lang="ru-RU" sz="2000" dirty="0"/>
              <a:t>, в котором демонстрируется суть проблемы;</a:t>
            </a:r>
          </a:p>
          <a:p>
            <a:r>
              <a:rPr lang="ru-RU" sz="2000" dirty="0"/>
              <a:t>- </a:t>
            </a:r>
            <a:r>
              <a:rPr lang="ru-RU" sz="2000" b="1" dirty="0">
                <a:solidFill>
                  <a:schemeClr val="accent3">
                    <a:lumMod val="75000"/>
                  </a:schemeClr>
                </a:solidFill>
              </a:rPr>
              <a:t>случай из жизни</a:t>
            </a:r>
            <a:r>
              <a:rPr lang="ru-RU" sz="2000" dirty="0"/>
              <a:t>, который может стать предметом изучения;</a:t>
            </a:r>
          </a:p>
          <a:p>
            <a:r>
              <a:rPr lang="ru-RU" sz="2000" dirty="0"/>
              <a:t>- </a:t>
            </a:r>
            <a:r>
              <a:rPr lang="ru-RU" sz="2000" b="1" dirty="0">
                <a:solidFill>
                  <a:schemeClr val="accent3">
                    <a:lumMod val="75000"/>
                  </a:schemeClr>
                </a:solidFill>
              </a:rPr>
              <a:t>случай, предложенный студентом</a:t>
            </a:r>
            <a:r>
              <a:rPr lang="ru-RU" sz="2000" dirty="0"/>
              <a:t>; это интересно тем, что позволит использовать инициативу участников для обсуждения проблем, которые они заметили, и включились в составление собственного варианта кейса</a:t>
            </a:r>
            <a:r>
              <a:rPr lang="ru-RU" dirty="0"/>
              <a:t>;</a:t>
            </a:r>
          </a:p>
          <a:p>
            <a:pPr algn="ctr" eaLnBrk="0" hangingPunct="0"/>
            <a:endParaRPr lang="ru-RU"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rotWithShape="1">
          <a:gsLst>
            <a:gs pos="90000">
              <a:schemeClr val="accent6">
                <a:lumMod val="60000"/>
                <a:lumOff val="40000"/>
              </a:schemeClr>
            </a:gs>
            <a:gs pos="98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40000"/>
              <a:lumOff val="60000"/>
            </a:schemeClr>
          </a:solidFill>
          <a:ln>
            <a:solidFill>
              <a:schemeClr val="accent1"/>
            </a:solidFill>
          </a:ln>
        </p:spPr>
        <p:txBody>
          <a:bodyPr>
            <a:noAutofit/>
          </a:bodyPr>
          <a:lstStyle/>
          <a:p>
            <a:pPr algn="ctr" eaLnBrk="1" hangingPunct="1"/>
            <a:r>
              <a:rPr lang="ru-RU" sz="2800" b="1" smtClean="0">
                <a:solidFill>
                  <a:srgbClr val="000066"/>
                </a:solidFill>
              </a:rPr>
              <a:t>Технология конструирования </a:t>
            </a:r>
            <a:br>
              <a:rPr lang="ru-RU" sz="2800" b="1" smtClean="0">
                <a:solidFill>
                  <a:srgbClr val="000066"/>
                </a:solidFill>
              </a:rPr>
            </a:br>
            <a:r>
              <a:rPr lang="ru-RU" sz="2800" b="1" smtClean="0">
                <a:solidFill>
                  <a:srgbClr val="000066"/>
                </a:solidFill>
              </a:rPr>
              <a:t>CASE STUDY</a:t>
            </a:r>
          </a:p>
        </p:txBody>
      </p:sp>
      <p:sp>
        <p:nvSpPr>
          <p:cNvPr id="82947" name="Rectangle 3"/>
          <p:cNvSpPr>
            <a:spLocks noChangeArrowheads="1"/>
          </p:cNvSpPr>
          <p:nvPr/>
        </p:nvSpPr>
        <p:spPr bwMode="auto">
          <a:xfrm>
            <a:off x="395288" y="2684463"/>
            <a:ext cx="8064500" cy="3444875"/>
          </a:xfrm>
          <a:prstGeom prst="rect">
            <a:avLst/>
          </a:prstGeom>
          <a:noFill/>
          <a:ln w="9525">
            <a:noFill/>
            <a:miter lim="800000"/>
            <a:headEnd/>
            <a:tailEnd/>
          </a:ln>
          <a:effectLst/>
        </p:spPr>
        <p:txBody>
          <a:bodyPr anchor="ctr">
            <a:spAutoFit/>
          </a:bodyPr>
          <a:lstStyle/>
          <a:p>
            <a:pPr indent="342900" algn="ctr"/>
            <a:r>
              <a:rPr lang="ru-RU" sz="2000"/>
              <a:t>Выделяют следующие основные этапы создания CASEов: </a:t>
            </a:r>
          </a:p>
          <a:p>
            <a:pPr indent="342900"/>
            <a:r>
              <a:rPr lang="ru-RU" sz="2000" b="1"/>
              <a:t>1-ый этап.</a:t>
            </a:r>
            <a:r>
              <a:rPr lang="ru-RU" sz="2000"/>
              <a:t> Определить цель создания CASE. Разработать вопросы и задания.</a:t>
            </a:r>
          </a:p>
          <a:p>
            <a:pPr indent="342900"/>
            <a:r>
              <a:rPr lang="ru-RU" sz="2000" b="1"/>
              <a:t>2-ой этап.</a:t>
            </a:r>
            <a:r>
              <a:rPr lang="ru-RU" sz="2000"/>
              <a:t> Идентифицировать соответствующую цели конкретную реальную ситуацию.</a:t>
            </a:r>
          </a:p>
          <a:p>
            <a:pPr indent="342900"/>
            <a:r>
              <a:rPr lang="ru-RU" sz="2000" b="1"/>
              <a:t>3-ий этап.</a:t>
            </a:r>
            <a:r>
              <a:rPr lang="ru-RU" sz="2000"/>
              <a:t> Провести предварительную работу по поиску источников информации для CASE. Можно использовать поиск по ключевым словам в Internet, анализ каталогов печатных изданий, журнальных статей, газетных публикаций, статистических сводок. </a:t>
            </a:r>
          </a:p>
          <a:p>
            <a:pPr indent="342900"/>
            <a:r>
              <a:rPr lang="ru-RU" sz="2000" b="1"/>
              <a:t>4-ый этап</a:t>
            </a:r>
            <a:r>
              <a:rPr lang="ru-RU" sz="2000"/>
              <a:t>. Собрать информацию и данные для CASE, используя различные источники, включая личные контакты.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rotWithShape="1">
          <a:gsLst>
            <a:gs pos="87000">
              <a:schemeClr val="accent6">
                <a:lumMod val="60000"/>
                <a:lumOff val="40000"/>
              </a:schemeClr>
            </a:gs>
            <a:gs pos="9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40000"/>
              <a:lumOff val="60000"/>
            </a:schemeClr>
          </a:solidFill>
          <a:ln>
            <a:solidFill>
              <a:schemeClr val="accent1"/>
            </a:solidFill>
          </a:ln>
        </p:spPr>
        <p:txBody>
          <a:bodyPr>
            <a:noAutofit/>
          </a:bodyPr>
          <a:lstStyle/>
          <a:p>
            <a:pPr algn="ctr" eaLnBrk="1" hangingPunct="1"/>
            <a:r>
              <a:rPr lang="ru-RU" sz="2800" b="1" smtClean="0">
                <a:solidFill>
                  <a:srgbClr val="000066"/>
                </a:solidFill>
              </a:rPr>
              <a:t>Технология конструирования </a:t>
            </a:r>
            <a:br>
              <a:rPr lang="ru-RU" sz="2800" b="1" smtClean="0">
                <a:solidFill>
                  <a:srgbClr val="000066"/>
                </a:solidFill>
              </a:rPr>
            </a:br>
            <a:r>
              <a:rPr lang="ru-RU" sz="2800" b="1" smtClean="0">
                <a:solidFill>
                  <a:srgbClr val="000066"/>
                </a:solidFill>
              </a:rPr>
              <a:t>CASE STUDY</a:t>
            </a:r>
          </a:p>
        </p:txBody>
      </p:sp>
      <p:sp>
        <p:nvSpPr>
          <p:cNvPr id="83971" name="Rectangle 3"/>
          <p:cNvSpPr>
            <a:spLocks noChangeArrowheads="1"/>
          </p:cNvSpPr>
          <p:nvPr/>
        </p:nvSpPr>
        <p:spPr bwMode="auto">
          <a:xfrm>
            <a:off x="468313" y="2338388"/>
            <a:ext cx="8207375" cy="3662362"/>
          </a:xfrm>
          <a:prstGeom prst="rect">
            <a:avLst/>
          </a:prstGeom>
          <a:noFill/>
          <a:ln w="9525">
            <a:noFill/>
            <a:miter lim="800000"/>
            <a:headEnd/>
            <a:tailEnd/>
          </a:ln>
          <a:effectLst/>
        </p:spPr>
        <p:txBody>
          <a:bodyPr anchor="ctr">
            <a:spAutoFit/>
          </a:bodyPr>
          <a:lstStyle/>
          <a:p>
            <a:pPr indent="342900"/>
            <a:r>
              <a:rPr lang="ru-RU" b="1"/>
              <a:t>5-ый этап</a:t>
            </a:r>
            <a:r>
              <a:rPr lang="ru-RU"/>
              <a:t>. Подготовить первичный вариант представления материала в CASE. Этот этап включает макетирование, компоновку материала, определение формы презентации (видео, печатная и т.д.)</a:t>
            </a:r>
          </a:p>
          <a:p>
            <a:pPr indent="342900"/>
            <a:r>
              <a:rPr lang="ru-RU"/>
              <a:t> </a:t>
            </a:r>
          </a:p>
          <a:p>
            <a:pPr indent="342900"/>
            <a:r>
              <a:rPr lang="ru-RU" b="1"/>
              <a:t>6-ой этап.</a:t>
            </a:r>
            <a:r>
              <a:rPr lang="ru-RU"/>
              <a:t> Обсудить CASE, привлекая как можно более широкую аудиторию и получить экспертную оценку коллег перед его апробацией. Как результат такой оценки может быть внесение необходимых изменений и улучшение CASE. </a:t>
            </a:r>
          </a:p>
          <a:p>
            <a:pPr indent="342900"/>
            <a:endParaRPr lang="ru-RU"/>
          </a:p>
          <a:p>
            <a:pPr indent="342900"/>
            <a:r>
              <a:rPr lang="ru-RU" b="1"/>
              <a:t>7-ой этап.</a:t>
            </a:r>
            <a:r>
              <a:rPr lang="ru-RU"/>
              <a:t> Подготовить методические рекомендации по использованию CASE. Разработать задания для учащихся и возможные вопросы для ведения дискуссии и презентации CASE, описать предполагаемые действия учащихся и преподавателя в момент обсуждения CASE.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1">
          <a:gsLst>
            <a:gs pos="91000">
              <a:schemeClr val="accent6">
                <a:lumMod val="60000"/>
                <a:lumOff val="40000"/>
              </a:schemeClr>
            </a:gs>
            <a:gs pos="99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40000"/>
              <a:lumOff val="60000"/>
            </a:schemeClr>
          </a:solidFill>
          <a:ln>
            <a:solidFill>
              <a:schemeClr val="accent1"/>
            </a:solidFill>
          </a:ln>
        </p:spPr>
        <p:txBody>
          <a:bodyPr>
            <a:noAutofit/>
          </a:bodyPr>
          <a:lstStyle/>
          <a:p>
            <a:pPr algn="ctr" eaLnBrk="1" hangingPunct="1"/>
            <a:r>
              <a:rPr lang="ru-RU" sz="2400" b="1" smtClean="0">
                <a:solidFill>
                  <a:srgbClr val="000066"/>
                </a:solidFill>
              </a:rPr>
              <a:t>Хороший CASE должен удовлетворять следующим требованиям:</a:t>
            </a:r>
            <a:r>
              <a:rPr lang="ru-RU" sz="3600" smtClean="0"/>
              <a:t> </a:t>
            </a:r>
          </a:p>
        </p:txBody>
      </p:sp>
      <p:sp>
        <p:nvSpPr>
          <p:cNvPr id="84995" name="Rectangle 3"/>
          <p:cNvSpPr>
            <a:spLocks noChangeArrowheads="1"/>
          </p:cNvSpPr>
          <p:nvPr/>
        </p:nvSpPr>
        <p:spPr bwMode="auto">
          <a:xfrm>
            <a:off x="1042988" y="2205038"/>
            <a:ext cx="7056437" cy="3719512"/>
          </a:xfrm>
          <a:prstGeom prst="rect">
            <a:avLst/>
          </a:prstGeom>
          <a:noFill/>
          <a:ln w="9525">
            <a:noFill/>
            <a:miter lim="800000"/>
            <a:headEnd/>
            <a:tailEnd/>
          </a:ln>
          <a:effectLst/>
        </p:spPr>
        <p:txBody>
          <a:bodyPr anchor="ctr">
            <a:spAutoFit/>
          </a:bodyPr>
          <a:lstStyle/>
          <a:p>
            <a:endParaRPr lang="ru-RU"/>
          </a:p>
          <a:p>
            <a:r>
              <a:rPr lang="ru-RU" sz="2000"/>
              <a:t>– соответствовать четко поставленной цели создания </a:t>
            </a:r>
            <a:br>
              <a:rPr lang="ru-RU" sz="2000"/>
            </a:br>
            <a:r>
              <a:rPr lang="ru-RU" sz="2000"/>
              <a:t>– иметь соответствующий уровень трудности </a:t>
            </a:r>
            <a:br>
              <a:rPr lang="ru-RU" sz="2000"/>
            </a:br>
            <a:r>
              <a:rPr lang="ru-RU" sz="2000"/>
              <a:t>– иллюстрировать несколько аспектов поставленной проблемы </a:t>
            </a:r>
            <a:br>
              <a:rPr lang="ru-RU" sz="2000"/>
            </a:br>
            <a:r>
              <a:rPr lang="ru-RU" sz="2000"/>
              <a:t>– не устаревать слишком быстро </a:t>
            </a:r>
            <a:br>
              <a:rPr lang="ru-RU" sz="2000"/>
            </a:br>
            <a:r>
              <a:rPr lang="ru-RU" sz="2000"/>
              <a:t>– иметь национальную окраску </a:t>
            </a:r>
            <a:br>
              <a:rPr lang="ru-RU" sz="2000"/>
            </a:br>
            <a:r>
              <a:rPr lang="ru-RU" sz="2000"/>
              <a:t>– быть актуальным на сегодняшний день </a:t>
            </a:r>
            <a:br>
              <a:rPr lang="ru-RU" sz="2000"/>
            </a:br>
            <a:r>
              <a:rPr lang="ru-RU" sz="2000"/>
              <a:t>– иллюстрировать типичные ситуации </a:t>
            </a:r>
            <a:br>
              <a:rPr lang="ru-RU" sz="2000"/>
            </a:br>
            <a:r>
              <a:rPr lang="ru-RU" sz="2000"/>
              <a:t>– развивать аналитическое мышление </a:t>
            </a:r>
            <a:br>
              <a:rPr lang="ru-RU" sz="2000"/>
            </a:br>
            <a:r>
              <a:rPr lang="ru-RU" sz="2000"/>
              <a:t>– провоцировать дискуссию </a:t>
            </a:r>
            <a:br>
              <a:rPr lang="ru-RU" sz="2000"/>
            </a:br>
            <a:r>
              <a:rPr lang="ru-RU" sz="2000"/>
              <a:t>– иметь несколько решений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rotWithShape="1">
          <a:gsLst>
            <a:gs pos="83000">
              <a:schemeClr val="accent6">
                <a:lumMod val="60000"/>
                <a:lumOff val="40000"/>
              </a:schemeClr>
            </a:gs>
            <a:gs pos="88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42988" y="836712"/>
            <a:ext cx="7024687" cy="576164"/>
          </a:xfrm>
          <a:solidFill>
            <a:schemeClr val="accent6">
              <a:lumMod val="40000"/>
              <a:lumOff val="60000"/>
            </a:schemeClr>
          </a:solidFill>
          <a:ln>
            <a:solidFill>
              <a:schemeClr val="accent1"/>
            </a:solidFill>
          </a:ln>
        </p:spPr>
        <p:txBody>
          <a:bodyPr>
            <a:noAutofit/>
          </a:bodyPr>
          <a:lstStyle/>
          <a:p>
            <a:pPr algn="ctr" eaLnBrk="1" hangingPunct="1"/>
            <a:r>
              <a:rPr lang="ru-RU" sz="2800" b="1" dirty="0" smtClean="0">
                <a:solidFill>
                  <a:srgbClr val="000066"/>
                </a:solidFill>
              </a:rPr>
              <a:t>Классификация кейсов</a:t>
            </a:r>
          </a:p>
        </p:txBody>
      </p:sp>
      <p:sp>
        <p:nvSpPr>
          <p:cNvPr id="86019" name="Rectangle 3"/>
          <p:cNvSpPr>
            <a:spLocks noChangeArrowheads="1"/>
          </p:cNvSpPr>
          <p:nvPr/>
        </p:nvSpPr>
        <p:spPr bwMode="auto">
          <a:xfrm>
            <a:off x="2771775" y="1412875"/>
            <a:ext cx="3530600" cy="366713"/>
          </a:xfrm>
          <a:prstGeom prst="rect">
            <a:avLst/>
          </a:prstGeom>
          <a:noFill/>
          <a:ln w="9525">
            <a:noFill/>
            <a:miter lim="800000"/>
            <a:headEnd/>
            <a:tailEnd/>
          </a:ln>
          <a:effectLst/>
        </p:spPr>
        <p:txBody>
          <a:bodyPr wrap="none" anchor="ctr">
            <a:spAutoFit/>
          </a:bodyPr>
          <a:lstStyle/>
          <a:p>
            <a:pPr algn="just"/>
            <a:r>
              <a:rPr lang="ru-RU" b="1" i="1" dirty="0"/>
              <a:t>По реальности ситуации</a:t>
            </a:r>
          </a:p>
        </p:txBody>
      </p:sp>
      <p:graphicFrame>
        <p:nvGraphicFramePr>
          <p:cNvPr id="3" name="Схема 2"/>
          <p:cNvGraphicFramePr/>
          <p:nvPr>
            <p:extLst>
              <p:ext uri="{D42A27DB-BD31-4B8C-83A1-F6EECF244321}">
                <p14:modId xmlns:p14="http://schemas.microsoft.com/office/powerpoint/2010/main" xmlns="" val="3934940547"/>
              </p:ext>
            </p:extLst>
          </p:nvPr>
        </p:nvGraphicFramePr>
        <p:xfrm>
          <a:off x="611560" y="1916832"/>
          <a:ext cx="8137525" cy="4320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1">
          <a:gsLst>
            <a:gs pos="78000">
              <a:schemeClr val="accent6">
                <a:lumMod val="60000"/>
                <a:lumOff val="40000"/>
              </a:schemeClr>
            </a:gs>
            <a:gs pos="90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40000"/>
              <a:lumOff val="60000"/>
            </a:schemeClr>
          </a:solidFill>
          <a:ln>
            <a:solidFill>
              <a:schemeClr val="accent1"/>
            </a:solidFill>
          </a:ln>
        </p:spPr>
        <p:txBody>
          <a:bodyPr>
            <a:noAutofit/>
          </a:bodyPr>
          <a:lstStyle/>
          <a:p>
            <a:pPr algn="ctr" eaLnBrk="1" hangingPunct="1"/>
            <a:r>
              <a:rPr lang="ru-RU" sz="2400" b="1" i="1" dirty="0" smtClean="0">
                <a:solidFill>
                  <a:srgbClr val="000066"/>
                </a:solidFill>
              </a:rPr>
              <a:t>По объему информации кейсы делятся на:</a:t>
            </a:r>
          </a:p>
        </p:txBody>
      </p:sp>
      <p:graphicFrame>
        <p:nvGraphicFramePr>
          <p:cNvPr id="3" name="Схема 2"/>
          <p:cNvGraphicFramePr/>
          <p:nvPr>
            <p:extLst>
              <p:ext uri="{D42A27DB-BD31-4B8C-83A1-F6EECF244321}">
                <p14:modId xmlns:p14="http://schemas.microsoft.com/office/powerpoint/2010/main" xmlns="" val="3137063880"/>
              </p:ext>
            </p:extLst>
          </p:nvPr>
        </p:nvGraphicFramePr>
        <p:xfrm>
          <a:off x="971600" y="2564904"/>
          <a:ext cx="6985000" cy="3457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rotWithShape="1">
          <a:gsLst>
            <a:gs pos="68000">
              <a:schemeClr val="accent6">
                <a:lumMod val="60000"/>
                <a:lumOff val="40000"/>
              </a:schemeClr>
            </a:gs>
            <a:gs pos="84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solidFill>
            <a:schemeClr val="accent6">
              <a:lumMod val="40000"/>
              <a:lumOff val="60000"/>
            </a:schemeClr>
          </a:solidFill>
          <a:ln>
            <a:solidFill>
              <a:schemeClr val="accent1"/>
            </a:solidFill>
          </a:ln>
        </p:spPr>
        <p:txBody>
          <a:bodyPr>
            <a:noAutofit/>
          </a:bodyPr>
          <a:lstStyle/>
          <a:p>
            <a:pPr algn="ctr" eaLnBrk="1" hangingPunct="1"/>
            <a:r>
              <a:rPr lang="ru-RU" sz="1800" b="1" i="1" dirty="0" smtClean="0">
                <a:solidFill>
                  <a:srgbClr val="000066"/>
                </a:solidFill>
              </a:rPr>
              <a:t>В зависимости от цели обучения в области управления выделяют различные типы кейсов по содержанию и организации представленного материала</a:t>
            </a:r>
            <a:r>
              <a:rPr lang="ru-RU" sz="3600" dirty="0" smtClean="0"/>
              <a:t> </a:t>
            </a:r>
          </a:p>
        </p:txBody>
      </p:sp>
      <p:graphicFrame>
        <p:nvGraphicFramePr>
          <p:cNvPr id="3" name="Схема 2"/>
          <p:cNvGraphicFramePr/>
          <p:nvPr>
            <p:extLst>
              <p:ext uri="{D42A27DB-BD31-4B8C-83A1-F6EECF244321}">
                <p14:modId xmlns:p14="http://schemas.microsoft.com/office/powerpoint/2010/main" xmlns="" val="4133351146"/>
              </p:ext>
            </p:extLst>
          </p:nvPr>
        </p:nvGraphicFramePr>
        <p:xfrm>
          <a:off x="683568" y="2276872"/>
          <a:ext cx="7704832" cy="4176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rotWithShape="1">
          <a:gsLst>
            <a:gs pos="74000">
              <a:schemeClr val="accent6">
                <a:lumMod val="60000"/>
                <a:lumOff val="40000"/>
              </a:schemeClr>
            </a:gs>
            <a:gs pos="92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059656" y="620688"/>
            <a:ext cx="7024687" cy="1008112"/>
          </a:xfrm>
          <a:solidFill>
            <a:schemeClr val="accent6">
              <a:lumMod val="40000"/>
              <a:lumOff val="60000"/>
            </a:schemeClr>
          </a:solidFill>
          <a:ln>
            <a:solidFill>
              <a:schemeClr val="accent1"/>
            </a:solidFill>
          </a:ln>
        </p:spPr>
        <p:txBody>
          <a:bodyPr>
            <a:noAutofit/>
          </a:bodyPr>
          <a:lstStyle/>
          <a:p>
            <a:pPr algn="ctr" eaLnBrk="1" hangingPunct="1"/>
            <a:r>
              <a:rPr lang="ru-RU" sz="2400" b="1" dirty="0" smtClean="0">
                <a:solidFill>
                  <a:srgbClr val="000066"/>
                </a:solidFill>
              </a:rPr>
              <a:t>Педагогическая деятельность в </a:t>
            </a:r>
            <a:br>
              <a:rPr lang="ru-RU" sz="2400" b="1" dirty="0" smtClean="0">
                <a:solidFill>
                  <a:srgbClr val="000066"/>
                </a:solidFill>
              </a:rPr>
            </a:br>
            <a:r>
              <a:rPr lang="ru-RU" sz="2400" b="1" dirty="0" err="1" smtClean="0">
                <a:solidFill>
                  <a:srgbClr val="000066"/>
                </a:solidFill>
              </a:rPr>
              <a:t>Case</a:t>
            </a:r>
            <a:r>
              <a:rPr lang="ru-RU" sz="2400" b="1" dirty="0" smtClean="0">
                <a:solidFill>
                  <a:srgbClr val="000066"/>
                </a:solidFill>
              </a:rPr>
              <a:t> </a:t>
            </a:r>
            <a:r>
              <a:rPr lang="ru-RU" sz="2400" b="1" dirty="0" err="1" smtClean="0">
                <a:solidFill>
                  <a:srgbClr val="000066"/>
                </a:solidFill>
              </a:rPr>
              <a:t>Study</a:t>
            </a:r>
            <a:r>
              <a:rPr lang="ru-RU" sz="3600" dirty="0" smtClean="0"/>
              <a:t> </a:t>
            </a:r>
          </a:p>
        </p:txBody>
      </p:sp>
      <p:sp>
        <p:nvSpPr>
          <p:cNvPr id="89091" name="Rectangle 3"/>
          <p:cNvSpPr>
            <a:spLocks noChangeArrowheads="1"/>
          </p:cNvSpPr>
          <p:nvPr/>
        </p:nvSpPr>
        <p:spPr bwMode="auto">
          <a:xfrm>
            <a:off x="539750" y="1558925"/>
            <a:ext cx="8064500" cy="4838700"/>
          </a:xfrm>
          <a:prstGeom prst="rect">
            <a:avLst/>
          </a:prstGeom>
          <a:noFill/>
          <a:ln w="9525">
            <a:noFill/>
            <a:miter lim="800000"/>
            <a:headEnd/>
            <a:tailEnd/>
          </a:ln>
          <a:effectLst/>
        </p:spPr>
        <p:txBody>
          <a:bodyPr anchor="ctr">
            <a:spAutoFit/>
          </a:bodyPr>
          <a:lstStyle/>
          <a:p>
            <a:pPr marL="342900" indent="-342900"/>
            <a:r>
              <a:rPr lang="ru-RU" sz="2400" dirty="0"/>
              <a:t>Есть 3 возможные стратегии поведения преподавателя (учителя) в ходе работы с кейсом: </a:t>
            </a:r>
          </a:p>
          <a:p>
            <a:pPr marL="342900" indent="-342900">
              <a:buFontTx/>
              <a:buAutoNum type="arabicPeriod"/>
            </a:pPr>
            <a:r>
              <a:rPr lang="ru-RU" sz="2400" dirty="0"/>
              <a:t>Учитель будет давать ключи к разгадке в форме дополнительных вопросов или (дополнительной) информации; </a:t>
            </a:r>
          </a:p>
          <a:p>
            <a:pPr marL="342900" indent="-342900">
              <a:buFontTx/>
              <a:buAutoNum type="arabicPeriod"/>
            </a:pPr>
            <a:r>
              <a:rPr lang="ru-RU" sz="2400" dirty="0"/>
              <a:t> В определенных условиях учитель будет сам давать ответ; </a:t>
            </a:r>
          </a:p>
          <a:p>
            <a:pPr marL="342900" indent="-342900">
              <a:buFontTx/>
              <a:buAutoNum type="arabicPeriod"/>
            </a:pPr>
            <a:r>
              <a:rPr lang="ru-RU" sz="2400" dirty="0"/>
              <a:t> Учитель может ничего не делать, (оставаться молчаливым) пока кто-то работает над проблемой».  </a:t>
            </a:r>
          </a:p>
          <a:p>
            <a:pPr marL="342900" indent="-342900">
              <a:buFontTx/>
              <a:buAutoNum type="arabicPeriod"/>
            </a:pPr>
            <a:r>
              <a:rPr lang="ru-RU" sz="2400" dirty="0"/>
              <a:t>«При разборе учебной ситуации преподаватель может занимать "активную" или "пассивную" роль. </a:t>
            </a:r>
          </a:p>
          <a:p>
            <a:pPr marL="342900" indent="-342900">
              <a:buFontTx/>
              <a:buAutoNum type="arabicPeriod"/>
            </a:pPr>
            <a:r>
              <a:rPr lang="ru-RU" sz="2400" dirty="0"/>
              <a:t>Иногда он "дирижирует" разбором, а иногда ограничивается подведением итогов дискуссии.</a:t>
            </a:r>
            <a:r>
              <a:rPr lang="ru-RU" dirty="0"/>
              <a:t>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rotWithShape="1">
          <a:gsLst>
            <a:gs pos="50000">
              <a:schemeClr val="accent6">
                <a:lumMod val="40000"/>
                <a:lumOff val="60000"/>
              </a:schemeClr>
            </a:gs>
            <a:gs pos="95000">
              <a:schemeClr val="bg2">
                <a:tint val="92000"/>
                <a:shade val="66000"/>
                <a:satMod val="110000"/>
                <a:lumMod val="80000"/>
              </a:schemeClr>
            </a:gs>
            <a:gs pos="100000">
              <a:schemeClr val="bg2">
                <a:tint val="89000"/>
                <a:shade val="62000"/>
                <a:satMod val="110000"/>
                <a:lumMod val="72000"/>
              </a:schemeClr>
            </a:gs>
          </a:gsLst>
          <a:lin ang="5400000" scaled="0"/>
        </a:gra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457200" y="274638"/>
            <a:ext cx="8229600" cy="5675312"/>
          </a:xfrm>
        </p:spPr>
        <p:txBody>
          <a:bodyPr anchor="ctr"/>
          <a:lstStyle/>
          <a:p>
            <a:pPr eaLnBrk="1" hangingPunct="1"/>
            <a:r>
              <a:rPr lang="ru-RU" sz="3400" dirty="0" smtClean="0">
                <a:solidFill>
                  <a:schemeClr val="accent6">
                    <a:lumMod val="75000"/>
                  </a:schemeClr>
                </a:solidFill>
              </a:rPr>
              <a:t>Образовательный продукт –   результат образовательной деятельности ученика, имеющий внешнее ( идея, текст, поделка, сочинение) и внутреннее (</a:t>
            </a:r>
            <a:r>
              <a:rPr lang="ru-RU" sz="3400" dirty="0">
                <a:solidFill>
                  <a:schemeClr val="accent6">
                    <a:lumMod val="75000"/>
                  </a:schemeClr>
                </a:solidFill>
              </a:rPr>
              <a:t>личностные </a:t>
            </a:r>
            <a:r>
              <a:rPr lang="ru-RU" sz="3400" dirty="0" smtClean="0">
                <a:solidFill>
                  <a:schemeClr val="accent6">
                    <a:lumMod val="75000"/>
                  </a:schemeClr>
                </a:solidFill>
              </a:rPr>
              <a:t>качества) проявления</a:t>
            </a:r>
            <a:r>
              <a:rPr lang="ru-RU" sz="3400" dirty="0" smtClean="0"/>
              <a:t>.</a:t>
            </a:r>
            <a:br>
              <a:rPr lang="ru-RU" sz="3400" dirty="0" smtClean="0"/>
            </a:br>
            <a:r>
              <a:rPr lang="ru-RU" sz="3400" dirty="0"/>
              <a:t/>
            </a:r>
            <a:br>
              <a:rPr lang="ru-RU" sz="3400" dirty="0"/>
            </a:br>
            <a:r>
              <a:rPr lang="ru-RU" sz="3400" dirty="0" smtClean="0">
                <a:hlinkClick r:id="rId2" action="ppaction://hlinkfile"/>
              </a:rPr>
              <a:t>Пример кейса</a:t>
            </a:r>
            <a:endParaRPr lang="ru-RU" sz="34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1011</TotalTime>
  <Words>4806</Words>
  <Application>Microsoft Office PowerPoint</Application>
  <PresentationFormat>Экран (4:3)</PresentationFormat>
  <Paragraphs>418</Paragraphs>
  <Slides>80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80</vt:i4>
      </vt:variant>
    </vt:vector>
  </HeadingPairs>
  <TitlesOfParts>
    <vt:vector size="81" baseType="lpstr">
      <vt:lpstr>Остин</vt:lpstr>
      <vt:lpstr>Современные образовательные технологии:  обзор, классификация, экспертиза</vt:lpstr>
      <vt:lpstr>«Современное образование озабочено не столько тем, чтобы «накормить» ребенка, сколько тем, чтобы научить его «добывать и готовить пищу»</vt:lpstr>
      <vt:lpstr>Слайд 3</vt:lpstr>
      <vt:lpstr>Понятие «педагогическая технология» может быть представлено тремя аспектами: </vt:lpstr>
      <vt:lpstr>Традиционная педагогика</vt:lpstr>
      <vt:lpstr>Слайд 6</vt:lpstr>
      <vt:lpstr>О системно-деятельностном подходе</vt:lpstr>
      <vt:lpstr>Новое качество образования</vt:lpstr>
      <vt:lpstr>В жизни нам постоянно приходится решать проблемы!  А учит ли этому школа? </vt:lpstr>
      <vt:lpstr>Инновационное образовательное пространство урока  </vt:lpstr>
      <vt:lpstr>Слайд 11</vt:lpstr>
      <vt:lpstr>Критерии, составляющие сущность педагогической технологии:</vt:lpstr>
      <vt:lpstr>Технологии:</vt:lpstr>
      <vt:lpstr>Наиболее эффективные технологии:</vt:lpstr>
      <vt:lpstr>ТЕХНОЛОГИЯ РАЗВИТИЯ КРИТИЧЕСКОГО МЫШЛЕНИЯ</vt:lpstr>
      <vt:lpstr>ТЕХНОЛОГИЯ РАЗВИТИЯ КРИТИЧЕСКОГО МЫШЛЕНИЯ</vt:lpstr>
      <vt:lpstr>ТЕХНОЛОГИЯ РАЗВИТИЯ КРИТИЧЕСКОГО МЫШЛЕНИЯ</vt:lpstr>
      <vt:lpstr>ТЕХНОЛОГИЯ РАЗВИТИЯ КРИТИЧЕСКОГО МЫШЛЕНИЯ</vt:lpstr>
      <vt:lpstr>ТЕХНОЛОГИЯ РАЗВИТИЯ КРИТИЧЕСКОГО МЫШЛЕНИЯ</vt:lpstr>
      <vt:lpstr>ТЕХНОЛОГИЯ РАЗВИТИЯ КРИТИЧЕСКОГО МЫШЛЕНИЯ</vt:lpstr>
      <vt:lpstr>ТЕХНОЛОГИЯ РАЗВИТИЯ КРИТИЧЕСКОГО МЫШЛЕНИЯ</vt:lpstr>
      <vt:lpstr>В чем же специфика образовательной технологии развития критического мышления? </vt:lpstr>
      <vt:lpstr>В чем же специфика образовательной технологии развития критического мышления? </vt:lpstr>
      <vt:lpstr>В чем же специфика образовательной технологии развития критического мышления? </vt:lpstr>
      <vt:lpstr>В чем же специфика образовательной технологии развития критического мышления? </vt:lpstr>
      <vt:lpstr>В чем же специфика образовательной технологии развития критического мышления? </vt:lpstr>
      <vt:lpstr>Определение понятия  «Критическое мышление»</vt:lpstr>
      <vt:lpstr>В чем же специфика образовательной технологии развития критического мышления? </vt:lpstr>
      <vt:lpstr>В чем же специфика образовательной технологии развития критического мышления? </vt:lpstr>
      <vt:lpstr>Мы предлагаем познакомиться с тремя фазами (адаптация Н.М.Сандерса), на которых основывается данная образовательная технология: </vt:lpstr>
      <vt:lpstr>Первая фаза – фаза Вызова</vt:lpstr>
      <vt:lpstr>В чем же специфика образовательной технологии развития критического мышления? </vt:lpstr>
      <vt:lpstr>Вторая фаза – фаза реализации смысла (или осмысления)</vt:lpstr>
      <vt:lpstr>В чем же специфика образовательной технологии развития критического мышления? </vt:lpstr>
      <vt:lpstr>Третья фаза – фаза рефлексии</vt:lpstr>
      <vt:lpstr>Алгоритм формирования критического мышления Стадия вызова</vt:lpstr>
      <vt:lpstr>Стадия осмысления</vt:lpstr>
      <vt:lpstr>Стадия рефлексии</vt:lpstr>
      <vt:lpstr>ПРИЕМЫ РАЗВИТИЯ КРИТИЧЕСКОГО МЫШЛЕНИЯ</vt:lpstr>
      <vt:lpstr>      ДЕРЕВО ПРЕДСКАЗАНИЙ</vt:lpstr>
      <vt:lpstr>ЗАПОЛНЕНИЕ МАРКИРОВОЧНОЙ ТАБЛИЦЫ «ИНСЕРТ»</vt:lpstr>
      <vt:lpstr>СОСТАВЛЕНИЕ ТАБЛИЦЫ «ЗХУ»</vt:lpstr>
      <vt:lpstr>СИНКВЕЙН</vt:lpstr>
      <vt:lpstr>ПРИЕМЫ РАЗВИТИЯ КРИТИЧЕСКОГО МЫШЛЕНИЯ</vt:lpstr>
      <vt:lpstr>ТЕХНОЛОГИЯ ПРОБЛЕМНОГО ОБУЧЕНИЯ</vt:lpstr>
      <vt:lpstr>     Для осуществления проблемного обучения необходимы следующие условия:</vt:lpstr>
      <vt:lpstr>Действия ученика при создании учителем проблемной ситуации проходят в следующей логической  последовательности: </vt:lpstr>
      <vt:lpstr>ТЕХНОЛОГИЯ ПРОБЛЕМНОГО ОБУЧЕНИЯ</vt:lpstr>
      <vt:lpstr>ТЕХНОЛОГИЯ ПРОБЛЕМНОГО ОБУЧЕНИЯ</vt:lpstr>
      <vt:lpstr>ТЕХНОЛОГИЯ ПРОБЛЕМНОГО ОБУЧЕНИЯ</vt:lpstr>
      <vt:lpstr>ТЕХНОЛОГИЯ ПРОБЛЕМНОГО ОБУЧЕНИЯ</vt:lpstr>
      <vt:lpstr>ТЕХНОЛОГИЯ ПРОБЛЕМНОГО ОБУЧЕНИЯ</vt:lpstr>
      <vt:lpstr>ТЕХНОЛОГИЯ ПРОБЛЕМНОГО ОБУЧЕНИЯ</vt:lpstr>
      <vt:lpstr>ТЕХНОЛОГИЯ ПРОБЛЕМНОГО ОБУЧЕНИЯ</vt:lpstr>
      <vt:lpstr>ТЕХНОЛОГИЯ ПРОБЛЕМНОГО ОБУЧЕНИЯ</vt:lpstr>
      <vt:lpstr>Проблемное обучение подразделяется на ряд более узких направлений:</vt:lpstr>
      <vt:lpstr>Проблемно-диалогическая технология</vt:lpstr>
      <vt:lpstr>ТЕХНОЛОГИЯ ПРОБЛЕМНОГО ОБУЧЕНИЯ</vt:lpstr>
      <vt:lpstr>Побуждающий диалог </vt:lpstr>
      <vt:lpstr>Подводящий диалог </vt:lpstr>
      <vt:lpstr>ТЕХНОЛОГИЯ ПРОБЛЕМНОГО ОБУЧЕНИЯ</vt:lpstr>
      <vt:lpstr>ТЕХНОЛОГИЯ ПРОБЛЕМНОГО ОБУЧЕНИЯ</vt:lpstr>
      <vt:lpstr>Подводящий к теме диалог</vt:lpstr>
      <vt:lpstr>Сообщение темы с мотивирующим приемом </vt:lpstr>
      <vt:lpstr>Урок физики в 7-м классе по теме «Способы изменения давления» (по материалам урока Л.А. Бородиной, г. Москва).</vt:lpstr>
      <vt:lpstr>МЕТОДЫ ПОИСКА РЕШЕНИЯ УЧЕБНОЙ ПРОБЛЕМЫ </vt:lpstr>
      <vt:lpstr>Слайд 67</vt:lpstr>
      <vt:lpstr>Слайд 68</vt:lpstr>
      <vt:lpstr>ТЕХНОЛОГИЯ CASE - STADY </vt:lpstr>
      <vt:lpstr>     В литературе существуют различные определения кейсов. Приведём некоторые их них, где отражаются специфические свойства этого метода: </vt:lpstr>
      <vt:lpstr>Название метода произошло от латинского термина «казус» - запутанный или необычный случай. Дословно «case stady» переводится с английского как «пример для изучения», «изучения случая», «анализ учебной ситуации». : </vt:lpstr>
      <vt:lpstr>Рассмотрим варианты представления информации в кейсах</vt:lpstr>
      <vt:lpstr>Технология конструирования  CASE STUDY</vt:lpstr>
      <vt:lpstr>Технология конструирования  CASE STUDY</vt:lpstr>
      <vt:lpstr>Хороший CASE должен удовлетворять следующим требованиям: </vt:lpstr>
      <vt:lpstr>Классификация кейсов</vt:lpstr>
      <vt:lpstr>По объему информации кейсы делятся на:</vt:lpstr>
      <vt:lpstr>В зависимости от цели обучения в области управления выделяют различные типы кейсов по содержанию и организации представленного материала </vt:lpstr>
      <vt:lpstr>Педагогическая деятельность в  Case Study </vt:lpstr>
      <vt:lpstr>Образовательный продукт –   результат образовательной деятельности ученика, имеющий внешнее ( идея, текст, поделка, сочинение) и внутреннее (личностные качества) проявления.  Пример кейса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Ирина</dc:creator>
  <cp:lastModifiedBy>1</cp:lastModifiedBy>
  <cp:revision>41</cp:revision>
  <dcterms:created xsi:type="dcterms:W3CDTF">2014-09-28T13:21:47Z</dcterms:created>
  <dcterms:modified xsi:type="dcterms:W3CDTF">2017-10-19T06:35:28Z</dcterms:modified>
</cp:coreProperties>
</file>